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89" r:id="rId2"/>
    <p:sldId id="415" r:id="rId3"/>
    <p:sldId id="257" r:id="rId4"/>
    <p:sldId id="396" r:id="rId5"/>
    <p:sldId id="397" r:id="rId6"/>
    <p:sldId id="299" r:id="rId7"/>
    <p:sldId id="300" r:id="rId8"/>
    <p:sldId id="302" r:id="rId9"/>
    <p:sldId id="417" r:id="rId10"/>
    <p:sldId id="418" r:id="rId11"/>
    <p:sldId id="419" r:id="rId12"/>
    <p:sldId id="420" r:id="rId13"/>
    <p:sldId id="400" r:id="rId14"/>
    <p:sldId id="398" r:id="rId15"/>
    <p:sldId id="258" r:id="rId16"/>
    <p:sldId id="260" r:id="rId17"/>
    <p:sldId id="261" r:id="rId18"/>
    <p:sldId id="262" r:id="rId19"/>
    <p:sldId id="268" r:id="rId20"/>
    <p:sldId id="265" r:id="rId21"/>
    <p:sldId id="269" r:id="rId22"/>
    <p:sldId id="264" r:id="rId23"/>
    <p:sldId id="266" r:id="rId24"/>
    <p:sldId id="270" r:id="rId25"/>
    <p:sldId id="267" r:id="rId26"/>
    <p:sldId id="272" r:id="rId27"/>
    <p:sldId id="263" r:id="rId28"/>
    <p:sldId id="271" r:id="rId29"/>
    <p:sldId id="273" r:id="rId30"/>
    <p:sldId id="274" r:id="rId31"/>
    <p:sldId id="275" r:id="rId32"/>
    <p:sldId id="276" r:id="rId33"/>
    <p:sldId id="401" r:id="rId34"/>
    <p:sldId id="330" r:id="rId35"/>
    <p:sldId id="385" r:id="rId36"/>
    <p:sldId id="403" r:id="rId37"/>
    <p:sldId id="413" r:id="rId38"/>
    <p:sldId id="402" r:id="rId39"/>
    <p:sldId id="404" r:id="rId40"/>
    <p:sldId id="391" r:id="rId41"/>
    <p:sldId id="372" r:id="rId42"/>
    <p:sldId id="405" r:id="rId43"/>
    <p:sldId id="304" r:id="rId44"/>
    <p:sldId id="305" r:id="rId45"/>
    <p:sldId id="407" r:id="rId46"/>
    <p:sldId id="414" r:id="rId47"/>
    <p:sldId id="394" r:id="rId48"/>
    <p:sldId id="408" r:id="rId49"/>
    <p:sldId id="373" r:id="rId50"/>
    <p:sldId id="409" r:id="rId51"/>
    <p:sldId id="410" r:id="rId52"/>
    <p:sldId id="383" r:id="rId53"/>
    <p:sldId id="411" r:id="rId54"/>
    <p:sldId id="374" r:id="rId55"/>
    <p:sldId id="392" r:id="rId56"/>
    <p:sldId id="367" r:id="rId57"/>
    <p:sldId id="375" r:id="rId58"/>
    <p:sldId id="376" r:id="rId59"/>
    <p:sldId id="377" r:id="rId60"/>
    <p:sldId id="378" r:id="rId61"/>
    <p:sldId id="379" r:id="rId62"/>
    <p:sldId id="38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94"/>
  </p:normalViewPr>
  <p:slideViewPr>
    <p:cSldViewPr snapToGrid="0">
      <p:cViewPr>
        <p:scale>
          <a:sx n="94" d="100"/>
          <a:sy n="94" d="100"/>
        </p:scale>
        <p:origin x="648"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00A27-1EBE-485C-97AF-3F4683B6F2B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FC8ED4D6-9C58-4047-8C11-997C94CC7B76}">
      <dgm:prSet phldrT="[Text]"/>
      <dgm:spPr/>
      <dgm:t>
        <a:bodyPr/>
        <a:lstStyle/>
        <a:p>
          <a:r>
            <a:rPr lang="en-GB" dirty="0"/>
            <a:t>Run calculations for &gt;&gt;1 model</a:t>
          </a:r>
        </a:p>
      </dgm:t>
    </dgm:pt>
    <dgm:pt modelId="{5DCFDEA4-9FB1-4314-9F1F-47AFC602D5A7}" type="parTrans" cxnId="{D5C9D7E0-190F-482D-90C3-4136749DBFAA}">
      <dgm:prSet/>
      <dgm:spPr/>
      <dgm:t>
        <a:bodyPr/>
        <a:lstStyle/>
        <a:p>
          <a:endParaRPr lang="en-GB"/>
        </a:p>
      </dgm:t>
    </dgm:pt>
    <dgm:pt modelId="{F6A2B428-3A04-4FB9-8C46-6B3ED90DA96A}" type="sibTrans" cxnId="{D5C9D7E0-190F-482D-90C3-4136749DBFAA}">
      <dgm:prSet/>
      <dgm:spPr/>
      <dgm:t>
        <a:bodyPr/>
        <a:lstStyle/>
        <a:p>
          <a:endParaRPr lang="en-GB"/>
        </a:p>
      </dgm:t>
    </dgm:pt>
    <dgm:pt modelId="{28831B0C-016F-4DF9-AEB7-571CF7E547F8}">
      <dgm:prSet phldrT="[Text]"/>
      <dgm:spPr/>
      <dgm:t>
        <a:bodyPr/>
        <a:lstStyle/>
        <a:p>
          <a:r>
            <a:rPr lang="en-GB" dirty="0"/>
            <a:t>If similar, yay! Model choice doesn’t matter too much</a:t>
          </a:r>
        </a:p>
      </dgm:t>
    </dgm:pt>
    <dgm:pt modelId="{72F587B2-28BA-43B7-9C68-D1D49002FBC2}" type="parTrans" cxnId="{B1E31806-3AEA-4F77-BDCD-C0EEA30E3189}">
      <dgm:prSet/>
      <dgm:spPr/>
      <dgm:t>
        <a:bodyPr/>
        <a:lstStyle/>
        <a:p>
          <a:endParaRPr lang="en-GB"/>
        </a:p>
      </dgm:t>
    </dgm:pt>
    <dgm:pt modelId="{DC5110E3-58E0-472A-8114-9A5B6ECE7F67}" type="sibTrans" cxnId="{B1E31806-3AEA-4F77-BDCD-C0EEA30E3189}">
      <dgm:prSet/>
      <dgm:spPr/>
      <dgm:t>
        <a:bodyPr/>
        <a:lstStyle/>
        <a:p>
          <a:endParaRPr lang="en-GB"/>
        </a:p>
      </dgm:t>
    </dgm:pt>
    <dgm:pt modelId="{DA4DA23E-5D5A-43F4-AC48-BD4EA342C98A}">
      <dgm:prSet phldrT="[Text]"/>
      <dgm:spPr/>
      <dgm:t>
        <a:bodyPr/>
        <a:lstStyle/>
        <a:p>
          <a:r>
            <a:rPr lang="en-GB" dirty="0"/>
            <a:t>Look very closely at calibration dataset, available experiments formulation etc.</a:t>
          </a:r>
        </a:p>
      </dgm:t>
    </dgm:pt>
    <dgm:pt modelId="{26E5B204-E88D-454B-B6E3-78E92E9B3971}" type="parTrans" cxnId="{B6C64863-3E8D-440E-8686-E3F3376F7686}">
      <dgm:prSet/>
      <dgm:spPr/>
      <dgm:t>
        <a:bodyPr/>
        <a:lstStyle/>
        <a:p>
          <a:endParaRPr lang="en-GB"/>
        </a:p>
      </dgm:t>
    </dgm:pt>
    <dgm:pt modelId="{DDFB3469-D5EA-4811-868E-A98BE215C17F}" type="sibTrans" cxnId="{B6C64863-3E8D-440E-8686-E3F3376F7686}">
      <dgm:prSet/>
      <dgm:spPr/>
      <dgm:t>
        <a:bodyPr/>
        <a:lstStyle/>
        <a:p>
          <a:endParaRPr lang="en-GB"/>
        </a:p>
      </dgm:t>
    </dgm:pt>
    <dgm:pt modelId="{7741B08A-BBEB-4F0E-8CF4-AEF267549C08}">
      <dgm:prSet phldrT="[Text]"/>
      <dgm:spPr/>
      <dgm:t>
        <a:bodyPr/>
        <a:lstStyle/>
        <a:p>
          <a:r>
            <a:rPr lang="en-GB" dirty="0"/>
            <a:t>Cause of discrepancy may well be obvious (e.g., andesites)</a:t>
          </a:r>
        </a:p>
      </dgm:t>
    </dgm:pt>
    <dgm:pt modelId="{B39D3785-557A-42F1-8EEA-DFA1AB7975DB}" type="parTrans" cxnId="{29E049A1-D3DD-4A9F-9591-8C906447B097}">
      <dgm:prSet/>
      <dgm:spPr/>
      <dgm:t>
        <a:bodyPr/>
        <a:lstStyle/>
        <a:p>
          <a:endParaRPr lang="en-GB"/>
        </a:p>
      </dgm:t>
    </dgm:pt>
    <dgm:pt modelId="{DA06B41A-0C17-44E7-A249-49116BCDC51A}" type="sibTrans" cxnId="{29E049A1-D3DD-4A9F-9591-8C906447B097}">
      <dgm:prSet/>
      <dgm:spPr/>
      <dgm:t>
        <a:bodyPr/>
        <a:lstStyle/>
        <a:p>
          <a:endParaRPr lang="en-GB"/>
        </a:p>
      </dgm:t>
    </dgm:pt>
    <dgm:pt modelId="{A01B2D96-F39A-41FA-863B-3A7F7AE54344}">
      <dgm:prSet phldrT="[Text]"/>
      <dgm:spPr/>
      <dgm:t>
        <a:bodyPr/>
        <a:lstStyle/>
        <a:p>
          <a:r>
            <a:rPr lang="en-GB" dirty="0"/>
            <a:t>Evaluate sensitivity to other parameters</a:t>
          </a:r>
        </a:p>
      </dgm:t>
    </dgm:pt>
    <dgm:pt modelId="{C92C5885-48C7-4C4A-8696-62A3F8061543}" type="parTrans" cxnId="{43E62901-D7C7-4E47-B3FB-F503ABD9211F}">
      <dgm:prSet/>
      <dgm:spPr/>
      <dgm:t>
        <a:bodyPr/>
        <a:lstStyle/>
        <a:p>
          <a:endParaRPr lang="en-GB"/>
        </a:p>
      </dgm:t>
    </dgm:pt>
    <dgm:pt modelId="{2919EB72-617F-4D2F-BAA4-637CE9C77F0D}" type="sibTrans" cxnId="{43E62901-D7C7-4E47-B3FB-F503ABD9211F}">
      <dgm:prSet/>
      <dgm:spPr/>
      <dgm:t>
        <a:bodyPr/>
        <a:lstStyle/>
        <a:p>
          <a:endParaRPr lang="en-GB"/>
        </a:p>
      </dgm:t>
    </dgm:pt>
    <dgm:pt modelId="{D56DC500-0A41-4C36-AF7D-4595410F365F}">
      <dgm:prSet phldrT="[Text]"/>
      <dgm:spPr/>
      <dgm:t>
        <a:bodyPr/>
        <a:lstStyle/>
        <a:p>
          <a:r>
            <a:rPr lang="en-GB" dirty="0"/>
            <a:t>Likely in well constrained region of space </a:t>
          </a:r>
        </a:p>
      </dgm:t>
    </dgm:pt>
    <dgm:pt modelId="{E164E4E1-3524-42E6-ABC7-8A77AA4DF6F2}" type="parTrans" cxnId="{B3BFE0A3-8AFF-494F-A1D8-AC24DA079510}">
      <dgm:prSet/>
      <dgm:spPr/>
      <dgm:t>
        <a:bodyPr/>
        <a:lstStyle/>
        <a:p>
          <a:endParaRPr lang="en-GB"/>
        </a:p>
      </dgm:t>
    </dgm:pt>
    <dgm:pt modelId="{BBD928F6-CDBB-4679-A1AB-5561A76CF5F8}" type="sibTrans" cxnId="{B3BFE0A3-8AFF-494F-A1D8-AC24DA079510}">
      <dgm:prSet/>
      <dgm:spPr/>
      <dgm:t>
        <a:bodyPr/>
        <a:lstStyle/>
        <a:p>
          <a:endParaRPr lang="en-GB"/>
        </a:p>
      </dgm:t>
    </dgm:pt>
    <dgm:pt modelId="{66FC7ED7-D07B-4C37-B63A-DD6CCFE4A7B2}">
      <dgm:prSet phldrT="[Text]" phldr="1"/>
      <dgm:spPr/>
      <dgm:t>
        <a:bodyPr/>
        <a:lstStyle/>
        <a:p>
          <a:endParaRPr lang="en-GB" dirty="0">
            <a:solidFill>
              <a:schemeClr val="bg1"/>
            </a:solidFill>
          </a:endParaRPr>
        </a:p>
      </dgm:t>
    </dgm:pt>
    <dgm:pt modelId="{0A784DD3-78CA-4DFD-9AFB-82CDC82C05C5}" type="sibTrans" cxnId="{B68BCCC0-E706-437B-A071-652256CF1C34}">
      <dgm:prSet/>
      <dgm:spPr/>
      <dgm:t>
        <a:bodyPr/>
        <a:lstStyle/>
        <a:p>
          <a:endParaRPr lang="en-GB"/>
        </a:p>
      </dgm:t>
    </dgm:pt>
    <dgm:pt modelId="{7ADA40F2-86B3-4FE7-AD7D-C593964FED03}" type="parTrans" cxnId="{B68BCCC0-E706-437B-A071-652256CF1C34}">
      <dgm:prSet/>
      <dgm:spPr/>
      <dgm:t>
        <a:bodyPr/>
        <a:lstStyle/>
        <a:p>
          <a:endParaRPr lang="en-GB"/>
        </a:p>
      </dgm:t>
    </dgm:pt>
    <dgm:pt modelId="{5CD1A996-2E63-4801-AE89-47F90FD42274}" type="pres">
      <dgm:prSet presAssocID="{17500A27-1EBE-485C-97AF-3F4683B6F2B9}" presName="rootnode" presStyleCnt="0">
        <dgm:presLayoutVars>
          <dgm:chMax/>
          <dgm:chPref/>
          <dgm:dir/>
          <dgm:animLvl val="lvl"/>
        </dgm:presLayoutVars>
      </dgm:prSet>
      <dgm:spPr/>
    </dgm:pt>
    <dgm:pt modelId="{BBBC3F4D-6472-4CFA-AAC2-AAADBE6881B9}" type="pres">
      <dgm:prSet presAssocID="{FC8ED4D6-9C58-4047-8C11-997C94CC7B76}" presName="composite" presStyleCnt="0"/>
      <dgm:spPr/>
    </dgm:pt>
    <dgm:pt modelId="{CB3ACE4D-2A2A-4604-9265-C07B752E5EE1}" type="pres">
      <dgm:prSet presAssocID="{FC8ED4D6-9C58-4047-8C11-997C94CC7B76}" presName="bentUpArrow1" presStyleLbl="alignImgPlace1" presStyleIdx="0" presStyleCnt="2"/>
      <dgm:spPr/>
    </dgm:pt>
    <dgm:pt modelId="{EC6C0E93-9793-49CC-A711-36575047EF7A}" type="pres">
      <dgm:prSet presAssocID="{FC8ED4D6-9C58-4047-8C11-997C94CC7B76}" presName="ParentText" presStyleLbl="node1" presStyleIdx="0" presStyleCnt="3">
        <dgm:presLayoutVars>
          <dgm:chMax val="1"/>
          <dgm:chPref val="1"/>
          <dgm:bulletEnabled val="1"/>
        </dgm:presLayoutVars>
      </dgm:prSet>
      <dgm:spPr/>
    </dgm:pt>
    <dgm:pt modelId="{ADFE6F59-677A-4D37-8C89-26292F4CD0F1}" type="pres">
      <dgm:prSet presAssocID="{FC8ED4D6-9C58-4047-8C11-997C94CC7B76}" presName="ChildText" presStyleLbl="revTx" presStyleIdx="0" presStyleCnt="3" custScaleX="382499" custLinFactX="43388" custLinFactNeighborX="100000" custLinFactNeighborY="5892">
        <dgm:presLayoutVars>
          <dgm:chMax val="0"/>
          <dgm:chPref val="0"/>
          <dgm:bulletEnabled val="1"/>
        </dgm:presLayoutVars>
      </dgm:prSet>
      <dgm:spPr/>
    </dgm:pt>
    <dgm:pt modelId="{808E23CB-B233-4D9D-AA92-0825321809DC}" type="pres">
      <dgm:prSet presAssocID="{F6A2B428-3A04-4FB9-8C46-6B3ED90DA96A}" presName="sibTrans" presStyleCnt="0"/>
      <dgm:spPr/>
    </dgm:pt>
    <dgm:pt modelId="{7B613DA9-ADC7-467C-830B-522C565E2ED5}" type="pres">
      <dgm:prSet presAssocID="{DA4DA23E-5D5A-43F4-AC48-BD4EA342C98A}" presName="composite" presStyleCnt="0"/>
      <dgm:spPr/>
    </dgm:pt>
    <dgm:pt modelId="{0F87885C-BA2A-433D-95F3-5311FB1D263F}" type="pres">
      <dgm:prSet presAssocID="{DA4DA23E-5D5A-43F4-AC48-BD4EA342C98A}" presName="bentUpArrow1" presStyleLbl="alignImgPlace1" presStyleIdx="1" presStyleCnt="2" custAng="18995358" custLinFactX="80258" custLinFactNeighborX="100000" custLinFactNeighborY="-43288"/>
      <dgm:spPr/>
    </dgm:pt>
    <dgm:pt modelId="{D76FA4A0-93D9-4566-B00E-848D827433A8}" type="pres">
      <dgm:prSet presAssocID="{DA4DA23E-5D5A-43F4-AC48-BD4EA342C98A}" presName="ParentText" presStyleLbl="node1" presStyleIdx="1" presStyleCnt="3">
        <dgm:presLayoutVars>
          <dgm:chMax val="1"/>
          <dgm:chPref val="1"/>
          <dgm:bulletEnabled val="1"/>
        </dgm:presLayoutVars>
      </dgm:prSet>
      <dgm:spPr/>
    </dgm:pt>
    <dgm:pt modelId="{9BD02580-20BD-4626-94F9-E6E4DD6C6337}" type="pres">
      <dgm:prSet presAssocID="{DA4DA23E-5D5A-43F4-AC48-BD4EA342C98A}" presName="ChildText" presStyleLbl="revTx" presStyleIdx="1" presStyleCnt="3">
        <dgm:presLayoutVars>
          <dgm:chMax val="0"/>
          <dgm:chPref val="0"/>
          <dgm:bulletEnabled val="1"/>
        </dgm:presLayoutVars>
      </dgm:prSet>
      <dgm:spPr/>
    </dgm:pt>
    <dgm:pt modelId="{034A1744-4059-4D51-8AAB-E99D91533E54}" type="pres">
      <dgm:prSet presAssocID="{DDFB3469-D5EA-4811-868E-A98BE215C17F}" presName="sibTrans" presStyleCnt="0"/>
      <dgm:spPr/>
    </dgm:pt>
    <dgm:pt modelId="{B7D6225C-831D-435D-919F-6BBD0E8BA1FC}" type="pres">
      <dgm:prSet presAssocID="{A01B2D96-F39A-41FA-863B-3A7F7AE54344}" presName="composite" presStyleCnt="0"/>
      <dgm:spPr/>
    </dgm:pt>
    <dgm:pt modelId="{E1BF2929-69C4-46FA-88B3-6D7A5F996260}" type="pres">
      <dgm:prSet presAssocID="{A01B2D96-F39A-41FA-863B-3A7F7AE54344}" presName="ParentText" presStyleLbl="node1" presStyleIdx="2" presStyleCnt="3" custLinFactY="-38783" custLinFactNeighborX="62222" custLinFactNeighborY="-100000">
        <dgm:presLayoutVars>
          <dgm:chMax val="1"/>
          <dgm:chPref val="1"/>
          <dgm:bulletEnabled val="1"/>
        </dgm:presLayoutVars>
      </dgm:prSet>
      <dgm:spPr/>
    </dgm:pt>
    <dgm:pt modelId="{7B71424D-648A-430F-89CD-380245D5228A}" type="pres">
      <dgm:prSet presAssocID="{A01B2D96-F39A-41FA-863B-3A7F7AE54344}" presName="FinalChildText" presStyleLbl="revTx" presStyleIdx="2" presStyleCnt="3" custLinFactX="15234" custLinFactNeighborX="100000" custLinFactNeighborY="54711">
        <dgm:presLayoutVars>
          <dgm:chMax val="0"/>
          <dgm:chPref val="0"/>
          <dgm:bulletEnabled val="1"/>
        </dgm:presLayoutVars>
      </dgm:prSet>
      <dgm:spPr/>
    </dgm:pt>
  </dgm:ptLst>
  <dgm:cxnLst>
    <dgm:cxn modelId="{43E62901-D7C7-4E47-B3FB-F503ABD9211F}" srcId="{17500A27-1EBE-485C-97AF-3F4683B6F2B9}" destId="{A01B2D96-F39A-41FA-863B-3A7F7AE54344}" srcOrd="2" destOrd="0" parTransId="{C92C5885-48C7-4C4A-8696-62A3F8061543}" sibTransId="{2919EB72-617F-4D2F-BAA4-637CE9C77F0D}"/>
    <dgm:cxn modelId="{B1E31806-3AEA-4F77-BDCD-C0EEA30E3189}" srcId="{FC8ED4D6-9C58-4047-8C11-997C94CC7B76}" destId="{28831B0C-016F-4DF9-AEB7-571CF7E547F8}" srcOrd="0" destOrd="0" parTransId="{72F587B2-28BA-43B7-9C68-D1D49002FBC2}" sibTransId="{DC5110E3-58E0-472A-8114-9A5B6ECE7F67}"/>
    <dgm:cxn modelId="{88451018-69A2-4164-A2EE-0AF292454469}" type="presOf" srcId="{66FC7ED7-D07B-4C37-B63A-DD6CCFE4A7B2}" destId="{7B71424D-648A-430F-89CD-380245D5228A}" srcOrd="0" destOrd="0" presId="urn:microsoft.com/office/officeart/2005/8/layout/StepDownProcess"/>
    <dgm:cxn modelId="{34CDEE2B-16F7-40F5-BE8B-17ACF60A83DE}" type="presOf" srcId="{7741B08A-BBEB-4F0E-8CF4-AEF267549C08}" destId="{9BD02580-20BD-4626-94F9-E6E4DD6C6337}" srcOrd="0" destOrd="0" presId="urn:microsoft.com/office/officeart/2005/8/layout/StepDownProcess"/>
    <dgm:cxn modelId="{BB13C43E-ABE7-41B9-A3EB-89860144CDC9}" type="presOf" srcId="{17500A27-1EBE-485C-97AF-3F4683B6F2B9}" destId="{5CD1A996-2E63-4801-AE89-47F90FD42274}" srcOrd="0" destOrd="0" presId="urn:microsoft.com/office/officeart/2005/8/layout/StepDownProcess"/>
    <dgm:cxn modelId="{F26E9A50-CB8C-493A-9311-B0033D7AB5EE}" type="presOf" srcId="{D56DC500-0A41-4C36-AF7D-4595410F365F}" destId="{ADFE6F59-677A-4D37-8C89-26292F4CD0F1}" srcOrd="0" destOrd="1" presId="urn:microsoft.com/office/officeart/2005/8/layout/StepDownProcess"/>
    <dgm:cxn modelId="{B1155F5C-676A-4D4D-9F4C-BE3F1B017272}" type="presOf" srcId="{FC8ED4D6-9C58-4047-8C11-997C94CC7B76}" destId="{EC6C0E93-9793-49CC-A711-36575047EF7A}" srcOrd="0" destOrd="0" presId="urn:microsoft.com/office/officeart/2005/8/layout/StepDownProcess"/>
    <dgm:cxn modelId="{B6C64863-3E8D-440E-8686-E3F3376F7686}" srcId="{17500A27-1EBE-485C-97AF-3F4683B6F2B9}" destId="{DA4DA23E-5D5A-43F4-AC48-BD4EA342C98A}" srcOrd="1" destOrd="0" parTransId="{26E5B204-E88D-454B-B6E3-78E92E9B3971}" sibTransId="{DDFB3469-D5EA-4811-868E-A98BE215C17F}"/>
    <dgm:cxn modelId="{2144777B-FDC2-4A8B-9F8C-B8A295177EBE}" type="presOf" srcId="{28831B0C-016F-4DF9-AEB7-571CF7E547F8}" destId="{ADFE6F59-677A-4D37-8C89-26292F4CD0F1}" srcOrd="0" destOrd="0" presId="urn:microsoft.com/office/officeart/2005/8/layout/StepDownProcess"/>
    <dgm:cxn modelId="{6A5DBD81-5D2A-4EFC-B2AA-DD8253B7DB90}" type="presOf" srcId="{DA4DA23E-5D5A-43F4-AC48-BD4EA342C98A}" destId="{D76FA4A0-93D9-4566-B00E-848D827433A8}" srcOrd="0" destOrd="0" presId="urn:microsoft.com/office/officeart/2005/8/layout/StepDownProcess"/>
    <dgm:cxn modelId="{29E049A1-D3DD-4A9F-9591-8C906447B097}" srcId="{DA4DA23E-5D5A-43F4-AC48-BD4EA342C98A}" destId="{7741B08A-BBEB-4F0E-8CF4-AEF267549C08}" srcOrd="0" destOrd="0" parTransId="{B39D3785-557A-42F1-8EEA-DFA1AB7975DB}" sibTransId="{DA06B41A-0C17-44E7-A249-49116BCDC51A}"/>
    <dgm:cxn modelId="{B3BFE0A3-8AFF-494F-A1D8-AC24DA079510}" srcId="{FC8ED4D6-9C58-4047-8C11-997C94CC7B76}" destId="{D56DC500-0A41-4C36-AF7D-4595410F365F}" srcOrd="1" destOrd="0" parTransId="{E164E4E1-3524-42E6-ABC7-8A77AA4DF6F2}" sibTransId="{BBD928F6-CDBB-4679-A1AB-5561A76CF5F8}"/>
    <dgm:cxn modelId="{B68BCCC0-E706-437B-A071-652256CF1C34}" srcId="{A01B2D96-F39A-41FA-863B-3A7F7AE54344}" destId="{66FC7ED7-D07B-4C37-B63A-DD6CCFE4A7B2}" srcOrd="0" destOrd="0" parTransId="{7ADA40F2-86B3-4FE7-AD7D-C593964FED03}" sibTransId="{0A784DD3-78CA-4DFD-9AFB-82CDC82C05C5}"/>
    <dgm:cxn modelId="{3938A1D8-C321-44EF-8B7A-726D99DE0103}" type="presOf" srcId="{A01B2D96-F39A-41FA-863B-3A7F7AE54344}" destId="{E1BF2929-69C4-46FA-88B3-6D7A5F996260}" srcOrd="0" destOrd="0" presId="urn:microsoft.com/office/officeart/2005/8/layout/StepDownProcess"/>
    <dgm:cxn modelId="{D5C9D7E0-190F-482D-90C3-4136749DBFAA}" srcId="{17500A27-1EBE-485C-97AF-3F4683B6F2B9}" destId="{FC8ED4D6-9C58-4047-8C11-997C94CC7B76}" srcOrd="0" destOrd="0" parTransId="{5DCFDEA4-9FB1-4314-9F1F-47AFC602D5A7}" sibTransId="{F6A2B428-3A04-4FB9-8C46-6B3ED90DA96A}"/>
    <dgm:cxn modelId="{FDB45045-B64F-4F80-9646-24C677F96172}" type="presParOf" srcId="{5CD1A996-2E63-4801-AE89-47F90FD42274}" destId="{BBBC3F4D-6472-4CFA-AAC2-AAADBE6881B9}" srcOrd="0" destOrd="0" presId="urn:microsoft.com/office/officeart/2005/8/layout/StepDownProcess"/>
    <dgm:cxn modelId="{D1710D75-3D34-4057-9A1A-1904CC26246E}" type="presParOf" srcId="{BBBC3F4D-6472-4CFA-AAC2-AAADBE6881B9}" destId="{CB3ACE4D-2A2A-4604-9265-C07B752E5EE1}" srcOrd="0" destOrd="0" presId="urn:microsoft.com/office/officeart/2005/8/layout/StepDownProcess"/>
    <dgm:cxn modelId="{5223DC93-7EBC-4E1B-BC49-8635C58E269A}" type="presParOf" srcId="{BBBC3F4D-6472-4CFA-AAC2-AAADBE6881B9}" destId="{EC6C0E93-9793-49CC-A711-36575047EF7A}" srcOrd="1" destOrd="0" presId="urn:microsoft.com/office/officeart/2005/8/layout/StepDownProcess"/>
    <dgm:cxn modelId="{4A884515-D4B1-449E-8FDD-8BA302A3743B}" type="presParOf" srcId="{BBBC3F4D-6472-4CFA-AAC2-AAADBE6881B9}" destId="{ADFE6F59-677A-4D37-8C89-26292F4CD0F1}" srcOrd="2" destOrd="0" presId="urn:microsoft.com/office/officeart/2005/8/layout/StepDownProcess"/>
    <dgm:cxn modelId="{F052E0B4-8193-417D-9058-C8A53CC4C3F2}" type="presParOf" srcId="{5CD1A996-2E63-4801-AE89-47F90FD42274}" destId="{808E23CB-B233-4D9D-AA92-0825321809DC}" srcOrd="1" destOrd="0" presId="urn:microsoft.com/office/officeart/2005/8/layout/StepDownProcess"/>
    <dgm:cxn modelId="{A1C2E93C-5076-4F76-83EA-79DD787B64B4}" type="presParOf" srcId="{5CD1A996-2E63-4801-AE89-47F90FD42274}" destId="{7B613DA9-ADC7-467C-830B-522C565E2ED5}" srcOrd="2" destOrd="0" presId="urn:microsoft.com/office/officeart/2005/8/layout/StepDownProcess"/>
    <dgm:cxn modelId="{D8175C83-ABE1-4A7C-84F4-BB32E037BC2A}" type="presParOf" srcId="{7B613DA9-ADC7-467C-830B-522C565E2ED5}" destId="{0F87885C-BA2A-433D-95F3-5311FB1D263F}" srcOrd="0" destOrd="0" presId="urn:microsoft.com/office/officeart/2005/8/layout/StepDownProcess"/>
    <dgm:cxn modelId="{752D108B-C14E-48DE-8833-8BC58F8BD395}" type="presParOf" srcId="{7B613DA9-ADC7-467C-830B-522C565E2ED5}" destId="{D76FA4A0-93D9-4566-B00E-848D827433A8}" srcOrd="1" destOrd="0" presId="urn:microsoft.com/office/officeart/2005/8/layout/StepDownProcess"/>
    <dgm:cxn modelId="{C1E0FD93-CDFD-430C-93A7-795B3F2FE42D}" type="presParOf" srcId="{7B613DA9-ADC7-467C-830B-522C565E2ED5}" destId="{9BD02580-20BD-4626-94F9-E6E4DD6C6337}" srcOrd="2" destOrd="0" presId="urn:microsoft.com/office/officeart/2005/8/layout/StepDownProcess"/>
    <dgm:cxn modelId="{80E84F4A-F5E4-4BEE-ADE0-3DB7FA3E4119}" type="presParOf" srcId="{5CD1A996-2E63-4801-AE89-47F90FD42274}" destId="{034A1744-4059-4D51-8AAB-E99D91533E54}" srcOrd="3" destOrd="0" presId="urn:microsoft.com/office/officeart/2005/8/layout/StepDownProcess"/>
    <dgm:cxn modelId="{525C6B99-C385-46EC-8E78-BBAB884E82F5}" type="presParOf" srcId="{5CD1A996-2E63-4801-AE89-47F90FD42274}" destId="{B7D6225C-831D-435D-919F-6BBD0E8BA1FC}" srcOrd="4" destOrd="0" presId="urn:microsoft.com/office/officeart/2005/8/layout/StepDownProcess"/>
    <dgm:cxn modelId="{31DBF17D-EE8D-4CF7-AAEA-CA9396FBFCAD}" type="presParOf" srcId="{B7D6225C-831D-435D-919F-6BBD0E8BA1FC}" destId="{E1BF2929-69C4-46FA-88B3-6D7A5F996260}" srcOrd="0" destOrd="0" presId="urn:microsoft.com/office/officeart/2005/8/layout/StepDownProcess"/>
    <dgm:cxn modelId="{AAE3D7F9-618A-4306-BDB1-C6A9854A4010}" type="presParOf" srcId="{B7D6225C-831D-435D-919F-6BBD0E8BA1FC}" destId="{7B71424D-648A-430F-89CD-380245D5228A}"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CE4D-2A2A-4604-9265-C07B752E5EE1}">
      <dsp:nvSpPr>
        <dsp:cNvPr id="0" name=""/>
        <dsp:cNvSpPr/>
      </dsp:nvSpPr>
      <dsp:spPr>
        <a:xfrm rot="5400000">
          <a:off x="391558" y="2074452"/>
          <a:ext cx="1245241" cy="141766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C0E93-9793-49CC-A711-36575047EF7A}">
      <dsp:nvSpPr>
        <dsp:cNvPr id="0" name=""/>
        <dsp:cNvSpPr/>
      </dsp:nvSpPr>
      <dsp:spPr>
        <a:xfrm>
          <a:off x="61645" y="694077"/>
          <a:ext cx="2096253" cy="146730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Run calculations for &gt;&gt;1 model</a:t>
          </a:r>
        </a:p>
      </dsp:txBody>
      <dsp:txXfrm>
        <a:off x="133286" y="765718"/>
        <a:ext cx="1952971" cy="1324027"/>
      </dsp:txXfrm>
    </dsp:sp>
    <dsp:sp modelId="{ADFE6F59-677A-4D37-8C89-26292F4CD0F1}">
      <dsp:nvSpPr>
        <dsp:cNvPr id="0" name=""/>
        <dsp:cNvSpPr/>
      </dsp:nvSpPr>
      <dsp:spPr>
        <a:xfrm>
          <a:off x="2190502" y="903894"/>
          <a:ext cx="5831636" cy="118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If similar, yay! Model choice doesn’t matter too much</a:t>
          </a:r>
        </a:p>
        <a:p>
          <a:pPr marL="114300" lvl="1" indent="-114300" algn="l" defTabSz="577850">
            <a:lnSpc>
              <a:spcPct val="90000"/>
            </a:lnSpc>
            <a:spcBef>
              <a:spcPct val="0"/>
            </a:spcBef>
            <a:spcAft>
              <a:spcPct val="15000"/>
            </a:spcAft>
            <a:buChar char="•"/>
          </a:pPr>
          <a:r>
            <a:rPr lang="en-GB" sz="1300" kern="1200" dirty="0"/>
            <a:t>Likely in well constrained region of space </a:t>
          </a:r>
        </a:p>
      </dsp:txBody>
      <dsp:txXfrm>
        <a:off x="2190502" y="903894"/>
        <a:ext cx="5831636" cy="1185944"/>
      </dsp:txXfrm>
    </dsp:sp>
    <dsp:sp modelId="{0F87885C-BA2A-433D-95F3-5311FB1D263F}">
      <dsp:nvSpPr>
        <dsp:cNvPr id="0" name=""/>
        <dsp:cNvSpPr/>
      </dsp:nvSpPr>
      <dsp:spPr>
        <a:xfrm rot="2795358">
          <a:off x="5688938" y="3183685"/>
          <a:ext cx="1245241" cy="141766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6FA4A0-93D9-4566-B00E-848D827433A8}">
      <dsp:nvSpPr>
        <dsp:cNvPr id="0" name=""/>
        <dsp:cNvSpPr/>
      </dsp:nvSpPr>
      <dsp:spPr>
        <a:xfrm>
          <a:off x="2803573" y="2342350"/>
          <a:ext cx="2096253" cy="146730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Look very closely at calibration dataset, available experiments formulation etc.</a:t>
          </a:r>
        </a:p>
      </dsp:txBody>
      <dsp:txXfrm>
        <a:off x="2875214" y="2413991"/>
        <a:ext cx="1952971" cy="1324027"/>
      </dsp:txXfrm>
    </dsp:sp>
    <dsp:sp modelId="{9BD02580-20BD-4626-94F9-E6E4DD6C6337}">
      <dsp:nvSpPr>
        <dsp:cNvPr id="0" name=""/>
        <dsp:cNvSpPr/>
      </dsp:nvSpPr>
      <dsp:spPr>
        <a:xfrm>
          <a:off x="4899826" y="2482291"/>
          <a:ext cx="1524614" cy="118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dirty="0"/>
            <a:t>Cause of discrepancy may well be obvious (e.g., andesites)</a:t>
          </a:r>
        </a:p>
      </dsp:txBody>
      <dsp:txXfrm>
        <a:off x="4899826" y="2482291"/>
        <a:ext cx="1524614" cy="1185944"/>
      </dsp:txXfrm>
    </dsp:sp>
    <dsp:sp modelId="{E1BF2929-69C4-46FA-88B3-6D7A5F996260}">
      <dsp:nvSpPr>
        <dsp:cNvPr id="0" name=""/>
        <dsp:cNvSpPr/>
      </dsp:nvSpPr>
      <dsp:spPr>
        <a:xfrm>
          <a:off x="6907089" y="1954246"/>
          <a:ext cx="2096253" cy="146730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Evaluate sensitivity to other parameters</a:t>
          </a:r>
        </a:p>
      </dsp:txBody>
      <dsp:txXfrm>
        <a:off x="6978730" y="2025887"/>
        <a:ext cx="1952971" cy="1324027"/>
      </dsp:txXfrm>
    </dsp:sp>
    <dsp:sp modelId="{7B71424D-648A-430F-89CD-380245D5228A}">
      <dsp:nvSpPr>
        <dsp:cNvPr id="0" name=""/>
        <dsp:cNvSpPr/>
      </dsp:nvSpPr>
      <dsp:spPr>
        <a:xfrm>
          <a:off x="7703400" y="4779406"/>
          <a:ext cx="1524614" cy="1185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GB" sz="2800" kern="1200" dirty="0">
            <a:solidFill>
              <a:schemeClr val="bg1"/>
            </a:solidFill>
          </a:endParaRPr>
        </a:p>
      </dsp:txBody>
      <dsp:txXfrm>
        <a:off x="7703400" y="4779406"/>
        <a:ext cx="1524614" cy="118594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396FC-8F25-4C36-B1F7-734B4D53ABA4}" type="datetimeFigureOut">
              <a:rPr lang="en-GB" smtClean="0"/>
              <a:t>11/01/2022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61A75-8378-468A-93D2-F9A45778B6B0}" type="slidenum">
              <a:rPr lang="en-GB" smtClean="0"/>
              <a:t>‹#›</a:t>
            </a:fld>
            <a:endParaRPr lang="en-GB"/>
          </a:p>
        </p:txBody>
      </p:sp>
    </p:spTree>
    <p:extLst>
      <p:ext uri="{BB962C8B-B14F-4D97-AF65-F5344CB8AC3E}">
        <p14:creationId xmlns:p14="http://schemas.microsoft.com/office/powerpoint/2010/main" val="134577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main use – i.e. melts degassed at surface, so need pockets of melt inside crystals, that have been more resistant to volatile loss. </a:t>
            </a:r>
          </a:p>
        </p:txBody>
      </p:sp>
      <p:sp>
        <p:nvSpPr>
          <p:cNvPr id="4" name="Slide Number Placeholder 3"/>
          <p:cNvSpPr>
            <a:spLocks noGrp="1"/>
          </p:cNvSpPr>
          <p:nvPr>
            <p:ph type="sldNum" sz="quarter" idx="5"/>
          </p:nvPr>
        </p:nvSpPr>
        <p:spPr/>
        <p:txBody>
          <a:bodyPr/>
          <a:lstStyle/>
          <a:p>
            <a:fld id="{34161A75-8378-468A-93D2-F9A45778B6B0}" type="slidenum">
              <a:rPr lang="en-GB" smtClean="0"/>
              <a:t>3</a:t>
            </a:fld>
            <a:endParaRPr lang="en-GB"/>
          </a:p>
        </p:txBody>
      </p:sp>
    </p:spTree>
    <p:extLst>
      <p:ext uri="{BB962C8B-B14F-4D97-AF65-F5344CB8AC3E}">
        <p14:creationId xmlns:p14="http://schemas.microsoft.com/office/powerpoint/2010/main" val="1138960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simpler model than Dixon, none of those nasty thermodynamic terms. Have dissolved water as a function of temp, with a P/T term that appears in lots of models, and a fugacity of water. Means even though Gordon doesn’t model CO2, can combine with models that do like Dixon, to get a mixed fluid model. Has this empirical term, so a constant times by fractions of oxide in the </a:t>
            </a:r>
            <a:r>
              <a:rPr lang="en-GB" dirty="0" err="1"/>
              <a:t>melt.Unlike</a:t>
            </a:r>
            <a:r>
              <a:rPr lang="en-GB" dirty="0"/>
              <a:t> Dixon, uses 3 oxides (Al-Fe-Na) not just Si. </a:t>
            </a:r>
          </a:p>
        </p:txBody>
      </p:sp>
      <p:sp>
        <p:nvSpPr>
          <p:cNvPr id="4" name="Slide Number Placeholder 3"/>
          <p:cNvSpPr>
            <a:spLocks noGrp="1"/>
          </p:cNvSpPr>
          <p:nvPr>
            <p:ph type="sldNum" sz="quarter" idx="5"/>
          </p:nvPr>
        </p:nvSpPr>
        <p:spPr/>
        <p:txBody>
          <a:bodyPr/>
          <a:lstStyle/>
          <a:p>
            <a:fld id="{34161A75-8378-468A-93D2-F9A45778B6B0}" type="slidenum">
              <a:rPr lang="en-GB" smtClean="0"/>
              <a:t>21</a:t>
            </a:fld>
            <a:endParaRPr lang="en-GB"/>
          </a:p>
        </p:txBody>
      </p:sp>
    </p:spTree>
    <p:extLst>
      <p:ext uri="{BB962C8B-B14F-4D97-AF65-F5344CB8AC3E}">
        <p14:creationId xmlns:p14="http://schemas.microsoft.com/office/powerpoint/2010/main" val="1218677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2002, have a great increase in technology, have 1</a:t>
            </a:r>
            <a:r>
              <a:rPr lang="en-GB" baseline="30000" dirty="0"/>
              <a:t>st</a:t>
            </a:r>
            <a:r>
              <a:rPr lang="en-GB" dirty="0"/>
              <a:t> flip and camera phone. Simplified models of Dixon were incorporated into the excel spreadsheet volatile calc. Has nice click buttons, basalt model uses that simplified SiO2 relationship. Rhyolite model is a combination of varying models from </a:t>
            </a:r>
            <a:r>
              <a:rPr lang="en-GB" dirty="0" err="1"/>
              <a:t>Stolper</a:t>
            </a:r>
            <a:r>
              <a:rPr lang="en-GB" dirty="0"/>
              <a:t>, </a:t>
            </a:r>
            <a:r>
              <a:rPr lang="en-GB" dirty="0" err="1"/>
              <a:t>fogel</a:t>
            </a:r>
            <a:r>
              <a:rPr lang="en-GB" dirty="0"/>
              <a:t> and </a:t>
            </a:r>
            <a:r>
              <a:rPr lang="en-GB" dirty="0" err="1"/>
              <a:t>rutehrfod</a:t>
            </a:r>
            <a:r>
              <a:rPr lang="en-GB" dirty="0"/>
              <a:t>, and blank. Has no melt composition term. Basalt asks for a Si content, rhyolite just asks for P and T. </a:t>
            </a:r>
          </a:p>
        </p:txBody>
      </p:sp>
      <p:sp>
        <p:nvSpPr>
          <p:cNvPr id="4" name="Slide Number Placeholder 3"/>
          <p:cNvSpPr>
            <a:spLocks noGrp="1"/>
          </p:cNvSpPr>
          <p:nvPr>
            <p:ph type="sldNum" sz="quarter" idx="5"/>
          </p:nvPr>
        </p:nvSpPr>
        <p:spPr/>
        <p:txBody>
          <a:bodyPr/>
          <a:lstStyle/>
          <a:p>
            <a:fld id="{34161A75-8378-468A-93D2-F9A45778B6B0}" type="slidenum">
              <a:rPr lang="en-GB" smtClean="0"/>
              <a:t>22</a:t>
            </a:fld>
            <a:endParaRPr lang="en-GB"/>
          </a:p>
        </p:txBody>
      </p:sp>
    </p:spTree>
    <p:extLst>
      <p:ext uri="{BB962C8B-B14F-4D97-AF65-F5344CB8AC3E}">
        <p14:creationId xmlns:p14="http://schemas.microsoft.com/office/powerpoint/2010/main" val="1904323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2005 comes along, Liu does CO2 and H2O experiments on rhyolites. </a:t>
            </a:r>
          </a:p>
        </p:txBody>
      </p:sp>
      <p:sp>
        <p:nvSpPr>
          <p:cNvPr id="4" name="Slide Number Placeholder 3"/>
          <p:cNvSpPr>
            <a:spLocks noGrp="1"/>
          </p:cNvSpPr>
          <p:nvPr>
            <p:ph type="sldNum" sz="quarter" idx="5"/>
          </p:nvPr>
        </p:nvSpPr>
        <p:spPr/>
        <p:txBody>
          <a:bodyPr/>
          <a:lstStyle/>
          <a:p>
            <a:fld id="{34161A75-8378-468A-93D2-F9A45778B6B0}" type="slidenum">
              <a:rPr lang="en-GB" smtClean="0"/>
              <a:t>23</a:t>
            </a:fld>
            <a:endParaRPr lang="en-GB"/>
          </a:p>
        </p:txBody>
      </p:sp>
    </p:spTree>
    <p:extLst>
      <p:ext uri="{BB962C8B-B14F-4D97-AF65-F5344CB8AC3E}">
        <p14:creationId xmlns:p14="http://schemas.microsoft.com/office/powerpoint/2010/main" val="5886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mostly empirical model, no melt composition term, T and P dependent, lots of constants. In CO2 model, have Pw terms, so P  * fraction of H2O, vice versa, so 1</a:t>
            </a:r>
            <a:r>
              <a:rPr lang="en-GB" baseline="30000" dirty="0"/>
              <a:t>st</a:t>
            </a:r>
            <a:r>
              <a:rPr lang="en-GB" dirty="0"/>
              <a:t> model showing non-</a:t>
            </a:r>
            <a:r>
              <a:rPr lang="en-GB" dirty="0" err="1"/>
              <a:t>ideality</a:t>
            </a:r>
            <a:r>
              <a:rPr lang="en-GB" dirty="0"/>
              <a:t>. So instead of considering CO2 </a:t>
            </a:r>
            <a:r>
              <a:rPr lang="en-GB" dirty="0" err="1"/>
              <a:t>soluility</a:t>
            </a:r>
            <a:r>
              <a:rPr lang="en-GB" dirty="0"/>
              <a:t>, adding H2O, solubility is constantly dropping (as in </a:t>
            </a:r>
            <a:r>
              <a:rPr lang="en-GB" dirty="0" err="1"/>
              <a:t>volatilecalc</a:t>
            </a:r>
            <a:r>
              <a:rPr lang="en-GB" dirty="0"/>
              <a:t>). Liu predicts as you add a small amount of water, CO2 solubility increases, perhaps because adding OH helps break up the melt, means you can dissolve more carbonate, then starts to drop again as proportion ofH2O in the fluid overwhelms this more subtle event. So isobar gradients change. </a:t>
            </a:r>
          </a:p>
        </p:txBody>
      </p:sp>
      <p:sp>
        <p:nvSpPr>
          <p:cNvPr id="4" name="Slide Number Placeholder 3"/>
          <p:cNvSpPr>
            <a:spLocks noGrp="1"/>
          </p:cNvSpPr>
          <p:nvPr>
            <p:ph type="sldNum" sz="quarter" idx="5"/>
          </p:nvPr>
        </p:nvSpPr>
        <p:spPr/>
        <p:txBody>
          <a:bodyPr/>
          <a:lstStyle/>
          <a:p>
            <a:fld id="{34161A75-8378-468A-93D2-F9A45778B6B0}" type="slidenum">
              <a:rPr lang="en-GB" smtClean="0"/>
              <a:t>24</a:t>
            </a:fld>
            <a:endParaRPr lang="en-GB"/>
          </a:p>
        </p:txBody>
      </p:sp>
    </p:spTree>
    <p:extLst>
      <p:ext uri="{BB962C8B-B14F-4D97-AF65-F5344CB8AC3E}">
        <p14:creationId xmlns:p14="http://schemas.microsoft.com/office/powerpoint/2010/main" val="393944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2006, </a:t>
            </a:r>
            <a:r>
              <a:rPr lang="en-GB" dirty="0" err="1"/>
              <a:t>papale</a:t>
            </a:r>
            <a:r>
              <a:rPr lang="en-GB" dirty="0"/>
              <a:t> builds on model released in 1999 and 1997. This is the first model incorporating all of compositional space, alkaline samples, synthetic samples. Fully thermodynamic model, hard to explain exactly how it works. </a:t>
            </a:r>
          </a:p>
          <a:p>
            <a:endParaRPr lang="en-GB" dirty="0"/>
          </a:p>
        </p:txBody>
      </p:sp>
      <p:sp>
        <p:nvSpPr>
          <p:cNvPr id="4" name="Slide Number Placeholder 3"/>
          <p:cNvSpPr>
            <a:spLocks noGrp="1"/>
          </p:cNvSpPr>
          <p:nvPr>
            <p:ph type="sldNum" sz="quarter" idx="5"/>
          </p:nvPr>
        </p:nvSpPr>
        <p:spPr/>
        <p:txBody>
          <a:bodyPr/>
          <a:lstStyle/>
          <a:p>
            <a:fld id="{34161A75-8378-468A-93D2-F9A45778B6B0}" type="slidenum">
              <a:rPr lang="en-GB" smtClean="0"/>
              <a:t>25</a:t>
            </a:fld>
            <a:endParaRPr lang="en-GB"/>
          </a:p>
        </p:txBody>
      </p:sp>
    </p:spTree>
    <p:extLst>
      <p:ext uri="{BB962C8B-B14F-4D97-AF65-F5344CB8AC3E}">
        <p14:creationId xmlns:p14="http://schemas.microsoft.com/office/powerpoint/2010/main" val="192340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Papale</a:t>
            </a:r>
            <a:r>
              <a:rPr lang="en-GB" dirty="0"/>
              <a:t> handles melt composition in terms of these interaction terms, so WCO2, MgO, how CO2 and MgO interact. But function </a:t>
            </a:r>
            <a:r>
              <a:rPr lang="en-GB" dirty="0" err="1"/>
              <a:t>fo</a:t>
            </a:r>
            <a:r>
              <a:rPr lang="en-GB" dirty="0"/>
              <a:t> pressure, so adding Mg at one pressure, </a:t>
            </a:r>
            <a:r>
              <a:rPr lang="en-GB" dirty="0" err="1"/>
              <a:t>solubilty</a:t>
            </a:r>
            <a:r>
              <a:rPr lang="en-GB" dirty="0"/>
              <a:t> goes up, at another pressure, CO2 goes down. </a:t>
            </a:r>
          </a:p>
          <a:p>
            <a:r>
              <a:rPr lang="en-GB" dirty="0"/>
              <a:t>Can look at coefficients, and look at their errors. Errors from model fitting – errors for water small, &lt;10 %, also shows between 1999 and 2006, added a tonne more data, done experimentally, no real change in coefficients for water. </a:t>
            </a:r>
            <a:r>
              <a:rPr lang="en-GB" dirty="0" err="1"/>
              <a:t>Sugets</a:t>
            </a:r>
            <a:r>
              <a:rPr lang="en-GB" dirty="0"/>
              <a:t> we understand water solubility, new experiments agree with old one. For CO2, massive errors, </a:t>
            </a:r>
            <a:r>
              <a:rPr lang="en-GB" dirty="0" err="1"/>
              <a:t>erroron</a:t>
            </a:r>
            <a:r>
              <a:rPr lang="en-GB" dirty="0"/>
              <a:t> NA I 146%, error on </a:t>
            </a:r>
            <a:r>
              <a:rPr lang="en-GB" dirty="0" err="1"/>
              <a:t>FeO</a:t>
            </a:r>
            <a:r>
              <a:rPr lang="en-GB" dirty="0"/>
              <a:t> </a:t>
            </a:r>
            <a:r>
              <a:rPr lang="en-GB" dirty="0" err="1"/>
              <a:t>oefficient</a:t>
            </a:r>
            <a:r>
              <a:rPr lang="en-GB" dirty="0"/>
              <a:t>, 1500 %. Because in 2006, not many experiments at high Na2O contents, or high MgO contents. </a:t>
            </a:r>
          </a:p>
          <a:p>
            <a:endParaRPr lang="en-GB" dirty="0"/>
          </a:p>
          <a:p>
            <a:r>
              <a:rPr lang="en-GB" dirty="0"/>
              <a:t>Model also has uniqueness, accounts for </a:t>
            </a:r>
            <a:r>
              <a:rPr lang="en-GB" dirty="0" err="1"/>
              <a:t>FeO</a:t>
            </a:r>
            <a:r>
              <a:rPr lang="en-GB" dirty="0"/>
              <a:t> and Fe2O3, so sensitive to redox, We’ll come to this later!. </a:t>
            </a:r>
          </a:p>
        </p:txBody>
      </p:sp>
      <p:sp>
        <p:nvSpPr>
          <p:cNvPr id="4" name="Slide Number Placeholder 3"/>
          <p:cNvSpPr>
            <a:spLocks noGrp="1"/>
          </p:cNvSpPr>
          <p:nvPr>
            <p:ph type="sldNum" sz="quarter" idx="5"/>
          </p:nvPr>
        </p:nvSpPr>
        <p:spPr/>
        <p:txBody>
          <a:bodyPr/>
          <a:lstStyle/>
          <a:p>
            <a:fld id="{34161A75-8378-468A-93D2-F9A45778B6B0}" type="slidenum">
              <a:rPr lang="en-GB" smtClean="0"/>
              <a:t>26</a:t>
            </a:fld>
            <a:endParaRPr lang="en-GB"/>
          </a:p>
        </p:txBody>
      </p:sp>
    </p:spTree>
    <p:extLst>
      <p:ext uri="{BB962C8B-B14F-4D97-AF65-F5344CB8AC3E}">
        <p14:creationId xmlns:p14="http://schemas.microsoft.com/office/powerpoint/2010/main" val="3009354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2012 comes along, </a:t>
            </a:r>
            <a:r>
              <a:rPr lang="en-GB" dirty="0" err="1"/>
              <a:t>IaconoMArziano</a:t>
            </a:r>
            <a:r>
              <a:rPr lang="en-GB" dirty="0"/>
              <a:t> releases model, starts covering high Na and K contents. </a:t>
            </a:r>
          </a:p>
        </p:txBody>
      </p:sp>
      <p:sp>
        <p:nvSpPr>
          <p:cNvPr id="4" name="Slide Number Placeholder 3"/>
          <p:cNvSpPr>
            <a:spLocks noGrp="1"/>
          </p:cNvSpPr>
          <p:nvPr>
            <p:ph type="sldNum" sz="quarter" idx="5"/>
          </p:nvPr>
        </p:nvSpPr>
        <p:spPr/>
        <p:txBody>
          <a:bodyPr/>
          <a:lstStyle/>
          <a:p>
            <a:fld id="{34161A75-8378-468A-93D2-F9A45778B6B0}" type="slidenum">
              <a:rPr lang="en-GB" smtClean="0"/>
              <a:t>27</a:t>
            </a:fld>
            <a:endParaRPr lang="en-GB"/>
          </a:p>
        </p:txBody>
      </p:sp>
    </p:spTree>
    <p:extLst>
      <p:ext uri="{BB962C8B-B14F-4D97-AF65-F5344CB8AC3E}">
        <p14:creationId xmlns:p14="http://schemas.microsoft.com/office/powerpoint/2010/main" val="279521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Fully empirical, lots of melt composition terms, CO2 has a term for water, so </a:t>
            </a:r>
            <a:r>
              <a:rPr lang="en-GB" dirty="0" err="1"/>
              <a:t>acotuns</a:t>
            </a:r>
            <a:r>
              <a:rPr lang="en-GB" dirty="0"/>
              <a:t> for non </a:t>
            </a:r>
            <a:r>
              <a:rPr lang="en-GB" dirty="0" err="1"/>
              <a:t>ideality</a:t>
            </a:r>
            <a:r>
              <a:rPr lang="en-GB" dirty="0"/>
              <a:t>. AI index. Terms for fractions of Mg and Fe, and Na and K, and has term for this NBO/O, so this model for CO2 is sensitive to every oxide. H2O, bit simpler, only NBO/O term. </a:t>
            </a:r>
          </a:p>
        </p:txBody>
      </p:sp>
      <p:sp>
        <p:nvSpPr>
          <p:cNvPr id="4" name="Slide Number Placeholder 3"/>
          <p:cNvSpPr>
            <a:spLocks noGrp="1"/>
          </p:cNvSpPr>
          <p:nvPr>
            <p:ph type="sldNum" sz="quarter" idx="5"/>
          </p:nvPr>
        </p:nvSpPr>
        <p:spPr/>
        <p:txBody>
          <a:bodyPr/>
          <a:lstStyle/>
          <a:p>
            <a:fld id="{34161A75-8378-468A-93D2-F9A45778B6B0}" type="slidenum">
              <a:rPr lang="en-GB" smtClean="0"/>
              <a:t>28</a:t>
            </a:fld>
            <a:endParaRPr lang="en-GB"/>
          </a:p>
        </p:txBody>
      </p:sp>
    </p:spTree>
    <p:extLst>
      <p:ext uri="{BB962C8B-B14F-4D97-AF65-F5344CB8AC3E}">
        <p14:creationId xmlns:p14="http://schemas.microsoft.com/office/powerpoint/2010/main" val="3046777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Shishkina</a:t>
            </a:r>
            <a:r>
              <a:rPr lang="en-GB" dirty="0"/>
              <a:t>, even more TAS space. </a:t>
            </a:r>
          </a:p>
        </p:txBody>
      </p:sp>
      <p:sp>
        <p:nvSpPr>
          <p:cNvPr id="4" name="Slide Number Placeholder 3"/>
          <p:cNvSpPr>
            <a:spLocks noGrp="1"/>
          </p:cNvSpPr>
          <p:nvPr>
            <p:ph type="sldNum" sz="quarter" idx="5"/>
          </p:nvPr>
        </p:nvSpPr>
        <p:spPr/>
        <p:txBody>
          <a:bodyPr/>
          <a:lstStyle/>
          <a:p>
            <a:fld id="{34161A75-8378-468A-93D2-F9A45778B6B0}" type="slidenum">
              <a:rPr lang="en-GB" smtClean="0"/>
              <a:t>29</a:t>
            </a:fld>
            <a:endParaRPr lang="en-GB"/>
          </a:p>
        </p:txBody>
      </p:sp>
    </p:spTree>
    <p:extLst>
      <p:ext uri="{BB962C8B-B14F-4D97-AF65-F5344CB8AC3E}">
        <p14:creationId xmlns:p14="http://schemas.microsoft.com/office/powerpoint/2010/main" val="150190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simple model vs. </a:t>
            </a:r>
            <a:r>
              <a:rPr lang="en-GB" dirty="0" err="1"/>
              <a:t>Iacono</a:t>
            </a:r>
            <a:r>
              <a:rPr lang="en-GB" dirty="0"/>
              <a:t>, has a Pi star term like Dixon, instead of adding fractions, </a:t>
            </a:r>
            <a:r>
              <a:rPr lang="en-GB" dirty="0" err="1"/>
              <a:t>Shishkina</a:t>
            </a:r>
            <a:r>
              <a:rPr lang="en-GB" dirty="0"/>
              <a:t> divides through. Only effect of melt composition for H2O is Na and K. </a:t>
            </a:r>
          </a:p>
        </p:txBody>
      </p:sp>
      <p:sp>
        <p:nvSpPr>
          <p:cNvPr id="4" name="Slide Number Placeholder 3"/>
          <p:cNvSpPr>
            <a:spLocks noGrp="1"/>
          </p:cNvSpPr>
          <p:nvPr>
            <p:ph type="sldNum" sz="quarter" idx="5"/>
          </p:nvPr>
        </p:nvSpPr>
        <p:spPr/>
        <p:txBody>
          <a:bodyPr/>
          <a:lstStyle/>
          <a:p>
            <a:fld id="{34161A75-8378-468A-93D2-F9A45778B6B0}" type="slidenum">
              <a:rPr lang="en-GB" smtClean="0"/>
              <a:t>30</a:t>
            </a:fld>
            <a:endParaRPr lang="en-GB"/>
          </a:p>
        </p:txBody>
      </p:sp>
    </p:spTree>
    <p:extLst>
      <p:ext uri="{BB962C8B-B14F-4D97-AF65-F5344CB8AC3E}">
        <p14:creationId xmlns:p14="http://schemas.microsoft.com/office/powerpoint/2010/main" val="98379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main use – i.e. melts degassed at surface, so need pockets of melt inside crystals, that have been more resistant to volatile loss. </a:t>
            </a:r>
          </a:p>
        </p:txBody>
      </p:sp>
      <p:sp>
        <p:nvSpPr>
          <p:cNvPr id="4" name="Slide Number Placeholder 3"/>
          <p:cNvSpPr>
            <a:spLocks noGrp="1"/>
          </p:cNvSpPr>
          <p:nvPr>
            <p:ph type="sldNum" sz="quarter" idx="5"/>
          </p:nvPr>
        </p:nvSpPr>
        <p:spPr/>
        <p:txBody>
          <a:bodyPr/>
          <a:lstStyle/>
          <a:p>
            <a:fld id="{34161A75-8378-468A-93D2-F9A45778B6B0}" type="slidenum">
              <a:rPr lang="en-GB" smtClean="0"/>
              <a:t>4</a:t>
            </a:fld>
            <a:endParaRPr lang="en-GB"/>
          </a:p>
        </p:txBody>
      </p:sp>
    </p:spTree>
    <p:extLst>
      <p:ext uri="{BB962C8B-B14F-4D97-AF65-F5344CB8AC3E}">
        <p14:creationId xmlns:p14="http://schemas.microsoft.com/office/powerpoint/2010/main" val="1495089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 monster of solubility models, really filling in TAS diagram. </a:t>
            </a:r>
          </a:p>
        </p:txBody>
      </p:sp>
      <p:sp>
        <p:nvSpPr>
          <p:cNvPr id="4" name="Slide Number Placeholder 3"/>
          <p:cNvSpPr>
            <a:spLocks noGrp="1"/>
          </p:cNvSpPr>
          <p:nvPr>
            <p:ph type="sldNum" sz="quarter" idx="5"/>
          </p:nvPr>
        </p:nvSpPr>
        <p:spPr/>
        <p:txBody>
          <a:bodyPr/>
          <a:lstStyle/>
          <a:p>
            <a:fld id="{34161A75-8378-468A-93D2-F9A45778B6B0}" type="slidenum">
              <a:rPr lang="en-GB" smtClean="0"/>
              <a:t>31</a:t>
            </a:fld>
            <a:endParaRPr lang="en-GB"/>
          </a:p>
        </p:txBody>
      </p:sp>
    </p:spTree>
    <p:extLst>
      <p:ext uri="{BB962C8B-B14F-4D97-AF65-F5344CB8AC3E}">
        <p14:creationId xmlns:p14="http://schemas.microsoft.com/office/powerpoint/2010/main" val="2259931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to </a:t>
            </a:r>
            <a:r>
              <a:rPr lang="en-GB" dirty="0" err="1"/>
              <a:t>Papale</a:t>
            </a:r>
            <a:r>
              <a:rPr lang="en-GB" dirty="0"/>
              <a:t> in that it has these melt interaction terms, </a:t>
            </a:r>
            <a:r>
              <a:rPr lang="en-GB" dirty="0" err="1"/>
              <a:t>Magmasat</a:t>
            </a:r>
            <a:r>
              <a:rPr lang="en-GB" dirty="0"/>
              <a:t> </a:t>
            </a:r>
            <a:r>
              <a:rPr lang="en-GB" dirty="0" err="1"/>
              <a:t>tackes</a:t>
            </a:r>
            <a:r>
              <a:rPr lang="en-GB" dirty="0"/>
              <a:t> into account speciation. Has molecular CO2 and carbonate ion. Can better account for fact in basalts – basaltic andesites, have carbonate, as move to rhyolites, move to CO2 as molecular CO2. Errors as a result of splitting it, </a:t>
            </a:r>
          </a:p>
        </p:txBody>
      </p:sp>
      <p:sp>
        <p:nvSpPr>
          <p:cNvPr id="4" name="Slide Number Placeholder 3"/>
          <p:cNvSpPr>
            <a:spLocks noGrp="1"/>
          </p:cNvSpPr>
          <p:nvPr>
            <p:ph type="sldNum" sz="quarter" idx="5"/>
          </p:nvPr>
        </p:nvSpPr>
        <p:spPr/>
        <p:txBody>
          <a:bodyPr/>
          <a:lstStyle/>
          <a:p>
            <a:fld id="{34161A75-8378-468A-93D2-F9A45778B6B0}" type="slidenum">
              <a:rPr lang="en-GB" smtClean="0"/>
              <a:t>32</a:t>
            </a:fld>
            <a:endParaRPr lang="en-GB"/>
          </a:p>
        </p:txBody>
      </p:sp>
    </p:spTree>
    <p:extLst>
      <p:ext uri="{BB962C8B-B14F-4D97-AF65-F5344CB8AC3E}">
        <p14:creationId xmlns:p14="http://schemas.microsoft.com/office/powerpoint/2010/main" val="429476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Briefly discuss how you can make these figures for a range of P and T, at a specific combination to asses this. </a:t>
            </a:r>
          </a:p>
        </p:txBody>
      </p:sp>
      <p:sp>
        <p:nvSpPr>
          <p:cNvPr id="4" name="Slide Number Placeholder 3"/>
          <p:cNvSpPr>
            <a:spLocks noGrp="1"/>
          </p:cNvSpPr>
          <p:nvPr>
            <p:ph type="sldNum" sz="quarter" idx="5"/>
          </p:nvPr>
        </p:nvSpPr>
        <p:spPr/>
        <p:txBody>
          <a:bodyPr/>
          <a:lstStyle/>
          <a:p>
            <a:fld id="{34161A75-8378-468A-93D2-F9A45778B6B0}" type="slidenum">
              <a:rPr lang="en-GB" smtClean="0"/>
              <a:t>34</a:t>
            </a:fld>
            <a:endParaRPr lang="en-GB"/>
          </a:p>
        </p:txBody>
      </p:sp>
    </p:spTree>
    <p:extLst>
      <p:ext uri="{BB962C8B-B14F-4D97-AF65-F5344CB8AC3E}">
        <p14:creationId xmlns:p14="http://schemas.microsoft.com/office/powerpoint/2010/main" val="33069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through why Dixon is a disaster. </a:t>
            </a:r>
          </a:p>
        </p:txBody>
      </p:sp>
      <p:sp>
        <p:nvSpPr>
          <p:cNvPr id="4" name="Slide Number Placeholder 3"/>
          <p:cNvSpPr>
            <a:spLocks noGrp="1"/>
          </p:cNvSpPr>
          <p:nvPr>
            <p:ph type="sldNum" sz="quarter" idx="5"/>
          </p:nvPr>
        </p:nvSpPr>
        <p:spPr/>
        <p:txBody>
          <a:bodyPr/>
          <a:lstStyle/>
          <a:p>
            <a:fld id="{34161A75-8378-468A-93D2-F9A45778B6B0}" type="slidenum">
              <a:rPr lang="en-GB" smtClean="0"/>
              <a:t>35</a:t>
            </a:fld>
            <a:endParaRPr lang="en-GB"/>
          </a:p>
        </p:txBody>
      </p:sp>
    </p:spTree>
    <p:extLst>
      <p:ext uri="{BB962C8B-B14F-4D97-AF65-F5344CB8AC3E}">
        <p14:creationId xmlns:p14="http://schemas.microsoft.com/office/powerpoint/2010/main" val="4104655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through why Dixon is a disaster. </a:t>
            </a:r>
          </a:p>
        </p:txBody>
      </p:sp>
      <p:sp>
        <p:nvSpPr>
          <p:cNvPr id="4" name="Slide Number Placeholder 3"/>
          <p:cNvSpPr>
            <a:spLocks noGrp="1"/>
          </p:cNvSpPr>
          <p:nvPr>
            <p:ph type="sldNum" sz="quarter" idx="5"/>
          </p:nvPr>
        </p:nvSpPr>
        <p:spPr/>
        <p:txBody>
          <a:bodyPr/>
          <a:lstStyle/>
          <a:p>
            <a:fld id="{34161A75-8378-468A-93D2-F9A45778B6B0}" type="slidenum">
              <a:rPr lang="en-GB" smtClean="0"/>
              <a:t>36</a:t>
            </a:fld>
            <a:endParaRPr lang="en-GB"/>
          </a:p>
        </p:txBody>
      </p:sp>
    </p:spTree>
    <p:extLst>
      <p:ext uri="{BB962C8B-B14F-4D97-AF65-F5344CB8AC3E}">
        <p14:creationId xmlns:p14="http://schemas.microsoft.com/office/powerpoint/2010/main" val="2464920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through why Dixon is a disaster. </a:t>
            </a:r>
          </a:p>
        </p:txBody>
      </p:sp>
      <p:sp>
        <p:nvSpPr>
          <p:cNvPr id="4" name="Slide Number Placeholder 3"/>
          <p:cNvSpPr>
            <a:spLocks noGrp="1"/>
          </p:cNvSpPr>
          <p:nvPr>
            <p:ph type="sldNum" sz="quarter" idx="5"/>
          </p:nvPr>
        </p:nvSpPr>
        <p:spPr/>
        <p:txBody>
          <a:bodyPr/>
          <a:lstStyle/>
          <a:p>
            <a:fld id="{34161A75-8378-468A-93D2-F9A45778B6B0}" type="slidenum">
              <a:rPr lang="en-GB" smtClean="0"/>
              <a:t>37</a:t>
            </a:fld>
            <a:endParaRPr lang="en-GB"/>
          </a:p>
        </p:txBody>
      </p:sp>
    </p:spTree>
    <p:extLst>
      <p:ext uri="{BB962C8B-B14F-4D97-AF65-F5344CB8AC3E}">
        <p14:creationId xmlns:p14="http://schemas.microsoft.com/office/powerpoint/2010/main" val="2103143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all the different models – And see it’s the same problem as for lots of other things. </a:t>
            </a:r>
          </a:p>
        </p:txBody>
      </p:sp>
      <p:sp>
        <p:nvSpPr>
          <p:cNvPr id="4" name="Slide Number Placeholder 3"/>
          <p:cNvSpPr>
            <a:spLocks noGrp="1"/>
          </p:cNvSpPr>
          <p:nvPr>
            <p:ph type="sldNum" sz="quarter" idx="5"/>
          </p:nvPr>
        </p:nvSpPr>
        <p:spPr/>
        <p:txBody>
          <a:bodyPr/>
          <a:lstStyle/>
          <a:p>
            <a:fld id="{34161A75-8378-468A-93D2-F9A45778B6B0}" type="slidenum">
              <a:rPr lang="en-GB" smtClean="0"/>
              <a:t>39</a:t>
            </a:fld>
            <a:endParaRPr lang="en-GB"/>
          </a:p>
        </p:txBody>
      </p:sp>
    </p:spTree>
    <p:extLst>
      <p:ext uri="{BB962C8B-B14F-4D97-AF65-F5344CB8AC3E}">
        <p14:creationId xmlns:p14="http://schemas.microsoft.com/office/powerpoint/2010/main" val="3894278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Simon – Can you build on the Sat P calcs I already have to show </a:t>
            </a:r>
            <a:r>
              <a:rPr lang="en-GB" dirty="0" err="1"/>
              <a:t>IaconoMArziano</a:t>
            </a:r>
            <a:r>
              <a:rPr lang="en-GB" dirty="0"/>
              <a:t> as well? Simon, this might be a good place to get them to start drawing isobars for different models…. Is it worth getting them to draw 1 isobar for one MI, for </a:t>
            </a:r>
            <a:r>
              <a:rPr lang="en-GB" dirty="0" err="1"/>
              <a:t>Mamasat</a:t>
            </a:r>
            <a:r>
              <a:rPr lang="en-GB" dirty="0"/>
              <a:t> vs. </a:t>
            </a:r>
            <a:r>
              <a:rPr lang="en-GB" dirty="0" err="1"/>
              <a:t>IaconoMarziano</a:t>
            </a:r>
            <a:r>
              <a:rPr lang="en-GB" dirty="0"/>
              <a:t>. Allows you to see </a:t>
            </a:r>
            <a:r>
              <a:rPr lang="en-GB" dirty="0" err="1"/>
              <a:t>Iacono</a:t>
            </a:r>
            <a:r>
              <a:rPr lang="en-GB" dirty="0"/>
              <a:t> completely </a:t>
            </a:r>
            <a:r>
              <a:rPr lang="en-GB" dirty="0" err="1"/>
              <a:t>messin</a:t>
            </a:r>
            <a:r>
              <a:rPr lang="en-GB" dirty="0"/>
              <a:t> up for both H2O and CO2. </a:t>
            </a:r>
          </a:p>
        </p:txBody>
      </p:sp>
      <p:sp>
        <p:nvSpPr>
          <p:cNvPr id="4" name="Slide Number Placeholder 3"/>
          <p:cNvSpPr>
            <a:spLocks noGrp="1"/>
          </p:cNvSpPr>
          <p:nvPr>
            <p:ph type="sldNum" sz="quarter" idx="5"/>
          </p:nvPr>
        </p:nvSpPr>
        <p:spPr/>
        <p:txBody>
          <a:bodyPr/>
          <a:lstStyle/>
          <a:p>
            <a:fld id="{34161A75-8378-468A-93D2-F9A45778B6B0}" type="slidenum">
              <a:rPr lang="en-GB" smtClean="0"/>
              <a:t>40</a:t>
            </a:fld>
            <a:endParaRPr lang="en-GB"/>
          </a:p>
        </p:txBody>
      </p:sp>
    </p:spTree>
    <p:extLst>
      <p:ext uri="{BB962C8B-B14F-4D97-AF65-F5344CB8AC3E}">
        <p14:creationId xmlns:p14="http://schemas.microsoft.com/office/powerpoint/2010/main" val="2215668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744224-52EA-4C1E-96CB-6CA80D39AF78}" type="slidenum">
              <a:rPr lang="en-GB" smtClean="0"/>
              <a:t>44</a:t>
            </a:fld>
            <a:endParaRPr lang="en-GB"/>
          </a:p>
        </p:txBody>
      </p:sp>
    </p:spTree>
    <p:extLst>
      <p:ext uri="{BB962C8B-B14F-4D97-AF65-F5344CB8AC3E}">
        <p14:creationId xmlns:p14="http://schemas.microsoft.com/office/powerpoint/2010/main" val="4258815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Basically saying in a melt </a:t>
            </a:r>
            <a:r>
              <a:rPr lang="en-GB" dirty="0" err="1"/>
              <a:t>inculsion</a:t>
            </a:r>
            <a:r>
              <a:rPr lang="en-GB" dirty="0"/>
              <a:t> </a:t>
            </a:r>
            <a:r>
              <a:rPr lang="en-GB" dirty="0" err="1"/>
              <a:t>study,these</a:t>
            </a:r>
            <a:r>
              <a:rPr lang="en-GB" dirty="0"/>
              <a:t> are the things we don’t know. </a:t>
            </a:r>
          </a:p>
        </p:txBody>
      </p:sp>
      <p:sp>
        <p:nvSpPr>
          <p:cNvPr id="4" name="Slide Number Placeholder 3"/>
          <p:cNvSpPr>
            <a:spLocks noGrp="1"/>
          </p:cNvSpPr>
          <p:nvPr>
            <p:ph type="sldNum" sz="quarter" idx="5"/>
          </p:nvPr>
        </p:nvSpPr>
        <p:spPr/>
        <p:txBody>
          <a:bodyPr/>
          <a:lstStyle/>
          <a:p>
            <a:fld id="{34161A75-8378-468A-93D2-F9A45778B6B0}" type="slidenum">
              <a:rPr lang="en-GB" smtClean="0"/>
              <a:t>49</a:t>
            </a:fld>
            <a:endParaRPr lang="en-GB"/>
          </a:p>
        </p:txBody>
      </p:sp>
    </p:spTree>
    <p:extLst>
      <p:ext uri="{BB962C8B-B14F-4D97-AF65-F5344CB8AC3E}">
        <p14:creationId xmlns:p14="http://schemas.microsoft.com/office/powerpoint/2010/main" val="284465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main use – i.e. melts degassed at surface, so need pockets of melt inside crystals, that have been more resistant to volatile loss. </a:t>
            </a:r>
          </a:p>
        </p:txBody>
      </p:sp>
      <p:sp>
        <p:nvSpPr>
          <p:cNvPr id="4" name="Slide Number Placeholder 3"/>
          <p:cNvSpPr>
            <a:spLocks noGrp="1"/>
          </p:cNvSpPr>
          <p:nvPr>
            <p:ph type="sldNum" sz="quarter" idx="5"/>
          </p:nvPr>
        </p:nvSpPr>
        <p:spPr/>
        <p:txBody>
          <a:bodyPr/>
          <a:lstStyle/>
          <a:p>
            <a:fld id="{34161A75-8378-468A-93D2-F9A45778B6B0}" type="slidenum">
              <a:rPr lang="en-GB" smtClean="0"/>
              <a:t>5</a:t>
            </a:fld>
            <a:endParaRPr lang="en-GB"/>
          </a:p>
        </p:txBody>
      </p:sp>
    </p:spTree>
    <p:extLst>
      <p:ext uri="{BB962C8B-B14F-4D97-AF65-F5344CB8AC3E}">
        <p14:creationId xmlns:p14="http://schemas.microsoft.com/office/powerpoint/2010/main" val="3006372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161A75-8378-468A-93D2-F9A45778B6B0}" type="slidenum">
              <a:rPr lang="en-GB" smtClean="0"/>
              <a:t>55</a:t>
            </a:fld>
            <a:endParaRPr lang="en-GB"/>
          </a:p>
        </p:txBody>
      </p:sp>
    </p:spTree>
    <p:extLst>
      <p:ext uri="{BB962C8B-B14F-4D97-AF65-F5344CB8AC3E}">
        <p14:creationId xmlns:p14="http://schemas.microsoft.com/office/powerpoint/2010/main" val="73499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Relies on experiments, take melt composition, control T, P and XH2O, look at solubility vs species. </a:t>
            </a:r>
            <a:r>
              <a:rPr lang="en-GB" dirty="0" err="1"/>
              <a:t>Ie</a:t>
            </a:r>
            <a:r>
              <a:rPr lang="en-GB" dirty="0"/>
              <a:t>. Seminal work of Dixon, shows controlled by P and melt composition. </a:t>
            </a:r>
          </a:p>
        </p:txBody>
      </p:sp>
      <p:sp>
        <p:nvSpPr>
          <p:cNvPr id="4" name="Slide Number Placeholder 3"/>
          <p:cNvSpPr>
            <a:spLocks noGrp="1"/>
          </p:cNvSpPr>
          <p:nvPr>
            <p:ph type="sldNum" sz="quarter" idx="5"/>
          </p:nvPr>
        </p:nvSpPr>
        <p:spPr/>
        <p:txBody>
          <a:bodyPr/>
          <a:lstStyle/>
          <a:p>
            <a:fld id="{34161A75-8378-468A-93D2-F9A45778B6B0}" type="slidenum">
              <a:rPr lang="en-GB" smtClean="0"/>
              <a:t>15</a:t>
            </a:fld>
            <a:endParaRPr lang="en-GB"/>
          </a:p>
        </p:txBody>
      </p:sp>
    </p:spTree>
    <p:extLst>
      <p:ext uri="{BB962C8B-B14F-4D97-AF65-F5344CB8AC3E}">
        <p14:creationId xmlns:p14="http://schemas.microsoft.com/office/powerpoint/2010/main" val="370816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Evolution of solubility models like this peer review for a car – In the 80s and 90s, extremely simple computationally. Have had to add in other terms, i.e. realizing H2O and CO2 interact, in highly non ideal ways, as compositional dataset expands, had to include more melt terms, have become more thermodynamic as have more computational ability, and still frontiers being addressed, e.g., other fluid species. </a:t>
            </a:r>
          </a:p>
        </p:txBody>
      </p:sp>
      <p:sp>
        <p:nvSpPr>
          <p:cNvPr id="4" name="Slide Number Placeholder 3"/>
          <p:cNvSpPr>
            <a:spLocks noGrp="1"/>
          </p:cNvSpPr>
          <p:nvPr>
            <p:ph type="sldNum" sz="quarter" idx="5"/>
          </p:nvPr>
        </p:nvSpPr>
        <p:spPr/>
        <p:txBody>
          <a:bodyPr/>
          <a:lstStyle/>
          <a:p>
            <a:fld id="{34161A75-8378-468A-93D2-F9A45778B6B0}" type="slidenum">
              <a:rPr lang="en-GB" smtClean="0"/>
              <a:t>16</a:t>
            </a:fld>
            <a:endParaRPr lang="en-GB"/>
          </a:p>
        </p:txBody>
      </p:sp>
    </p:spTree>
    <p:extLst>
      <p:ext uri="{BB962C8B-B14F-4D97-AF65-F5344CB8AC3E}">
        <p14:creationId xmlns:p14="http://schemas.microsoft.com/office/powerpoint/2010/main" val="296835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history – and for </a:t>
            </a:r>
            <a:r>
              <a:rPr lang="en-GB" dirty="0" err="1"/>
              <a:t>comparisoin</a:t>
            </a:r>
            <a:r>
              <a:rPr lang="en-GB" dirty="0"/>
              <a:t>, I’m showing the most popular cell phone the year the model was released. Jackie Dixon, 5 varyingly alkali basalts. </a:t>
            </a:r>
          </a:p>
        </p:txBody>
      </p:sp>
      <p:sp>
        <p:nvSpPr>
          <p:cNvPr id="4" name="Slide Number Placeholder 3"/>
          <p:cNvSpPr>
            <a:spLocks noGrp="1"/>
          </p:cNvSpPr>
          <p:nvPr>
            <p:ph type="sldNum" sz="quarter" idx="5"/>
          </p:nvPr>
        </p:nvSpPr>
        <p:spPr/>
        <p:txBody>
          <a:bodyPr/>
          <a:lstStyle/>
          <a:p>
            <a:fld id="{34161A75-8378-468A-93D2-F9A45778B6B0}" type="slidenum">
              <a:rPr lang="en-GB" smtClean="0"/>
              <a:t>17</a:t>
            </a:fld>
            <a:endParaRPr lang="en-GB"/>
          </a:p>
        </p:txBody>
      </p:sp>
    </p:spTree>
    <p:extLst>
      <p:ext uri="{BB962C8B-B14F-4D97-AF65-F5344CB8AC3E}">
        <p14:creationId xmlns:p14="http://schemas.microsoft.com/office/powerpoint/2010/main" val="987599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Jackie shows CO2 solubility is a function of melt composition at a given pressure. Shows that CO2 solubility is a function of this Pi parameter. Cation fractions of these species. But she simplified this model for application to the north arch volcanic field. Showed Pi </a:t>
            </a:r>
            <a:r>
              <a:rPr lang="en-GB" dirty="0" err="1"/>
              <a:t>correaltes</a:t>
            </a:r>
            <a:r>
              <a:rPr lang="en-GB" dirty="0"/>
              <a:t> with Si content, so instead of having to calculate Pi, can use SiO2 as a proxy. </a:t>
            </a:r>
          </a:p>
        </p:txBody>
      </p:sp>
      <p:sp>
        <p:nvSpPr>
          <p:cNvPr id="4" name="Slide Number Placeholder 3"/>
          <p:cNvSpPr>
            <a:spLocks noGrp="1"/>
          </p:cNvSpPr>
          <p:nvPr>
            <p:ph type="sldNum" sz="quarter" idx="5"/>
          </p:nvPr>
        </p:nvSpPr>
        <p:spPr/>
        <p:txBody>
          <a:bodyPr/>
          <a:lstStyle/>
          <a:p>
            <a:fld id="{34161A75-8378-468A-93D2-F9A45778B6B0}" type="slidenum">
              <a:rPr lang="en-GB" smtClean="0"/>
              <a:t>18</a:t>
            </a:fld>
            <a:endParaRPr lang="en-GB"/>
          </a:p>
        </p:txBody>
      </p:sp>
    </p:spTree>
    <p:extLst>
      <p:ext uri="{BB962C8B-B14F-4D97-AF65-F5344CB8AC3E}">
        <p14:creationId xmlns:p14="http://schemas.microsoft.com/office/powerpoint/2010/main" val="2788625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1995, Jackie took a model from various work by Silver and </a:t>
            </a:r>
            <a:r>
              <a:rPr lang="en-GB" dirty="0" err="1"/>
              <a:t>Stolper</a:t>
            </a:r>
            <a:r>
              <a:rPr lang="en-GB" dirty="0"/>
              <a:t>, looks at solubility of carbonate ion and water. Has no melt composition term, just various thermodynamic, P and T terms. In 1997, she updated this model by calculating these X terms as a function of SiO2 content, to add a term for melt composition. So as you add more SiO2, amount of carbonate ion dissolves goes down.  As add more Si, water solubility </a:t>
            </a:r>
            <a:r>
              <a:rPr lang="en-GB" dirty="0" err="1"/>
              <a:t>goe</a:t>
            </a:r>
            <a:r>
              <a:rPr lang="en-GB" dirty="0"/>
              <a:t> sup. </a:t>
            </a:r>
          </a:p>
        </p:txBody>
      </p:sp>
      <p:sp>
        <p:nvSpPr>
          <p:cNvPr id="4" name="Slide Number Placeholder 3"/>
          <p:cNvSpPr>
            <a:spLocks noGrp="1"/>
          </p:cNvSpPr>
          <p:nvPr>
            <p:ph type="sldNum" sz="quarter" idx="5"/>
          </p:nvPr>
        </p:nvSpPr>
        <p:spPr/>
        <p:txBody>
          <a:bodyPr/>
          <a:lstStyle/>
          <a:p>
            <a:fld id="{34161A75-8378-468A-93D2-F9A45778B6B0}" type="slidenum">
              <a:rPr lang="en-GB" smtClean="0"/>
              <a:t>19</a:t>
            </a:fld>
            <a:endParaRPr lang="en-GB"/>
          </a:p>
        </p:txBody>
      </p:sp>
    </p:spTree>
    <p:extLst>
      <p:ext uri="{BB962C8B-B14F-4D97-AF65-F5344CB8AC3E}">
        <p14:creationId xmlns:p14="http://schemas.microsoft.com/office/powerpoint/2010/main" val="1487111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year later, Gordon Moore comes along, does experiments on a much wider range of compositions, from basalt to rhyolite. Just looking at H2O solubility. </a:t>
            </a:r>
          </a:p>
        </p:txBody>
      </p:sp>
      <p:sp>
        <p:nvSpPr>
          <p:cNvPr id="4" name="Slide Number Placeholder 3"/>
          <p:cNvSpPr>
            <a:spLocks noGrp="1"/>
          </p:cNvSpPr>
          <p:nvPr>
            <p:ph type="sldNum" sz="quarter" idx="5"/>
          </p:nvPr>
        </p:nvSpPr>
        <p:spPr/>
        <p:txBody>
          <a:bodyPr/>
          <a:lstStyle/>
          <a:p>
            <a:fld id="{34161A75-8378-468A-93D2-F9A45778B6B0}" type="slidenum">
              <a:rPr lang="en-GB" smtClean="0"/>
              <a:t>20</a:t>
            </a:fld>
            <a:endParaRPr lang="en-GB"/>
          </a:p>
        </p:txBody>
      </p:sp>
    </p:spTree>
    <p:extLst>
      <p:ext uri="{BB962C8B-B14F-4D97-AF65-F5344CB8AC3E}">
        <p14:creationId xmlns:p14="http://schemas.microsoft.com/office/powerpoint/2010/main" val="316083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AA5-BD5C-48C2-9364-5A62D6057A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275D9F-B587-4C76-A333-5271C30BC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04EB84A-B905-4FC9-A51F-D1E2DBF8EE1D}"/>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5" name="Footer Placeholder 4">
            <a:extLst>
              <a:ext uri="{FF2B5EF4-FFF2-40B4-BE49-F238E27FC236}">
                <a16:creationId xmlns:a16="http://schemas.microsoft.com/office/drawing/2014/main" id="{EBD347E6-9679-46EF-A455-102441C1CE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4FB745-D4E8-4E98-91A3-4EB94B5FB637}"/>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344298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A698-6426-461E-BFC8-802BC40979A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4284F9-D7B3-4E68-B4E5-CC15F90DFD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14F853-0A92-4904-9B57-26B769A3A4F3}"/>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5" name="Footer Placeholder 4">
            <a:extLst>
              <a:ext uri="{FF2B5EF4-FFF2-40B4-BE49-F238E27FC236}">
                <a16:creationId xmlns:a16="http://schemas.microsoft.com/office/drawing/2014/main" id="{49AF8D75-A1D4-43CB-8BC0-1F7F696F92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AB8814-AB56-4DE4-AD26-8A4803882E90}"/>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243629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C4E84-0298-4999-A2B4-57C07B1FDB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03E602-2CDA-4FA2-9A7C-A5CDB7DD29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163B81-D854-4AB4-B14C-9A7A73775DA7}"/>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5" name="Footer Placeholder 4">
            <a:extLst>
              <a:ext uri="{FF2B5EF4-FFF2-40B4-BE49-F238E27FC236}">
                <a16:creationId xmlns:a16="http://schemas.microsoft.com/office/drawing/2014/main" id="{DE090359-C639-493A-854A-0A3FE07243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55677F-0FDB-4254-A8E0-9B0F47070EF2}"/>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91936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8F21-0DC8-48C3-B8D8-1E2927D0E6A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20D593-246A-43C8-8DA2-BE28260D72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723517-AABC-4692-8AE9-C3B8B63868D4}"/>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5" name="Footer Placeholder 4">
            <a:extLst>
              <a:ext uri="{FF2B5EF4-FFF2-40B4-BE49-F238E27FC236}">
                <a16:creationId xmlns:a16="http://schemas.microsoft.com/office/drawing/2014/main" id="{AD188E32-4CE8-4A4E-AAD5-4B0948A912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968CF5-4968-46DB-9E29-879894A79939}"/>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66802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749F-EB99-4F4C-956E-65111ECE4B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98652CB-73A6-4657-A626-5E91421596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1128E8-277F-436E-B2DD-DC48D8F0EA0F}"/>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5" name="Footer Placeholder 4">
            <a:extLst>
              <a:ext uri="{FF2B5EF4-FFF2-40B4-BE49-F238E27FC236}">
                <a16:creationId xmlns:a16="http://schemas.microsoft.com/office/drawing/2014/main" id="{186AC1B7-3278-449A-B4FC-069527B5A8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602D5B-DDF5-4B8E-93A8-F586FC8818A8}"/>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37197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ABE2-EB6F-40D2-B74A-FCB3059FDC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F8F0EA-1FD9-4A25-BFF6-5B3322DBF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012C45E-EA94-4F70-BD0F-89350CAC9F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A79792-B3EB-4369-97B8-0996A036E69E}"/>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6" name="Footer Placeholder 5">
            <a:extLst>
              <a:ext uri="{FF2B5EF4-FFF2-40B4-BE49-F238E27FC236}">
                <a16:creationId xmlns:a16="http://schemas.microsoft.com/office/drawing/2014/main" id="{DD5E5107-CE4B-4CB7-9CE7-E20D941EA4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DCA89E-62B4-4D8C-B7E9-A39FF46B053E}"/>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373431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7C90-5CC7-4B9A-933F-D4999B24B97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C51500F-BF8B-4279-8457-6A4F23E02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F1A122-AEFA-4101-B31A-20EE22BDC0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8FA4D26-6C27-4A60-979C-174CA45BE3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C7EBE3-BE45-4C86-A93F-C80445D283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DE6D9F7-BA47-471D-9E8A-7808F82749B9}"/>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8" name="Footer Placeholder 7">
            <a:extLst>
              <a:ext uri="{FF2B5EF4-FFF2-40B4-BE49-F238E27FC236}">
                <a16:creationId xmlns:a16="http://schemas.microsoft.com/office/drawing/2014/main" id="{52875595-B49D-49D0-9D4A-74FDEDDEEDA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3379814-80E7-4A62-9152-5010F1E5ED0D}"/>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4099575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F0607-4DDC-4B76-8C74-EE71CF96361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47F2EC3-B056-4398-9E39-E4C3154DB6A4}"/>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4" name="Footer Placeholder 3">
            <a:extLst>
              <a:ext uri="{FF2B5EF4-FFF2-40B4-BE49-F238E27FC236}">
                <a16:creationId xmlns:a16="http://schemas.microsoft.com/office/drawing/2014/main" id="{B34CF4A4-E12B-4B59-89E1-D345D661933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B48AFCB-094C-4431-8068-69A977025856}"/>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4209369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CBA895-B41A-4F79-8E4D-CB3E943A6488}"/>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3" name="Footer Placeholder 2">
            <a:extLst>
              <a:ext uri="{FF2B5EF4-FFF2-40B4-BE49-F238E27FC236}">
                <a16:creationId xmlns:a16="http://schemas.microsoft.com/office/drawing/2014/main" id="{144C1DFA-B9B6-42EE-BF5A-F00F32D750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57C80E-90F6-4C1A-B089-E8B519D5F8C4}"/>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408896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D978-185F-4DE6-8145-CC9DFB567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EF31C7E-7F1E-47F4-BDFD-9A6DA232A8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1405EF7-2E79-4D87-A331-DBEEFF679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D4DBB-B296-4634-9B5A-42ED4D7702AA}"/>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6" name="Footer Placeholder 5">
            <a:extLst>
              <a:ext uri="{FF2B5EF4-FFF2-40B4-BE49-F238E27FC236}">
                <a16:creationId xmlns:a16="http://schemas.microsoft.com/office/drawing/2014/main" id="{730CB30F-A275-4FC3-845E-BE2D20F3C8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CF50DF0-A4D2-4598-B6F1-9AB699C0C142}"/>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360161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F7CF7-24DE-4E4D-A6D5-EAF4AC3BC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5272430-22C2-449F-8E52-CCD40A464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7F6DE4A-E7B5-4B17-AA13-961D22D60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E52F1-4C34-4343-A3B6-3EE08BE5849E}"/>
              </a:ext>
            </a:extLst>
          </p:cNvPr>
          <p:cNvSpPr>
            <a:spLocks noGrp="1"/>
          </p:cNvSpPr>
          <p:nvPr>
            <p:ph type="dt" sz="half" idx="10"/>
          </p:nvPr>
        </p:nvSpPr>
        <p:spPr/>
        <p:txBody>
          <a:bodyPr/>
          <a:lstStyle/>
          <a:p>
            <a:fld id="{2EB490F1-C155-4194-9BE8-A5F0DE231FD5}" type="datetimeFigureOut">
              <a:rPr lang="en-GB" smtClean="0"/>
              <a:t>11/01/2022</a:t>
            </a:fld>
            <a:endParaRPr lang="en-GB"/>
          </a:p>
        </p:txBody>
      </p:sp>
      <p:sp>
        <p:nvSpPr>
          <p:cNvPr id="6" name="Footer Placeholder 5">
            <a:extLst>
              <a:ext uri="{FF2B5EF4-FFF2-40B4-BE49-F238E27FC236}">
                <a16:creationId xmlns:a16="http://schemas.microsoft.com/office/drawing/2014/main" id="{2DD04FC7-90FE-43E3-9FF9-DBD1F1C6C9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81BB26-66FC-4C9F-8B25-ACF79C399B3E}"/>
              </a:ext>
            </a:extLst>
          </p:cNvPr>
          <p:cNvSpPr>
            <a:spLocks noGrp="1"/>
          </p:cNvSpPr>
          <p:nvPr>
            <p:ph type="sldNum" sz="quarter" idx="12"/>
          </p:nvPr>
        </p:nvSpPr>
        <p:spPr/>
        <p:txBody>
          <a:bodyPr/>
          <a:lstStyle/>
          <a:p>
            <a:fld id="{A39546B9-D724-4A25-8289-78C0F9612E8A}" type="slidenum">
              <a:rPr lang="en-GB" smtClean="0"/>
              <a:t>‹#›</a:t>
            </a:fld>
            <a:endParaRPr lang="en-GB"/>
          </a:p>
        </p:txBody>
      </p:sp>
    </p:spTree>
    <p:extLst>
      <p:ext uri="{BB962C8B-B14F-4D97-AF65-F5344CB8AC3E}">
        <p14:creationId xmlns:p14="http://schemas.microsoft.com/office/powerpoint/2010/main" val="1235150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E435A9-1B7A-49A3-A5C0-0E7AE2170F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E9ADF0A-F37F-4D92-9A6E-A979214D5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55285D-B19A-49BA-A0EE-0902AA030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490F1-C155-4194-9BE8-A5F0DE231FD5}" type="datetimeFigureOut">
              <a:rPr lang="en-GB" smtClean="0"/>
              <a:t>11/01/2022</a:t>
            </a:fld>
            <a:endParaRPr lang="en-GB"/>
          </a:p>
        </p:txBody>
      </p:sp>
      <p:sp>
        <p:nvSpPr>
          <p:cNvPr id="5" name="Footer Placeholder 4">
            <a:extLst>
              <a:ext uri="{FF2B5EF4-FFF2-40B4-BE49-F238E27FC236}">
                <a16:creationId xmlns:a16="http://schemas.microsoft.com/office/drawing/2014/main" id="{D71AEB40-C27C-4890-8A42-091210EEE6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48B64F3-6CF0-4C7F-BE27-15EF2ED852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546B9-D724-4A25-8289-78C0F9612E8A}" type="slidenum">
              <a:rPr lang="en-GB" smtClean="0"/>
              <a:t>‹#›</a:t>
            </a:fld>
            <a:endParaRPr lang="en-GB"/>
          </a:p>
        </p:txBody>
      </p:sp>
    </p:spTree>
    <p:extLst>
      <p:ext uri="{BB962C8B-B14F-4D97-AF65-F5344CB8AC3E}">
        <p14:creationId xmlns:p14="http://schemas.microsoft.com/office/powerpoint/2010/main" val="3100086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46.jpe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590.png"/></Relationships>
</file>

<file path=ppt/slides/_rels/slide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4551-3864-4488-BDF8-E7F947033135}"/>
              </a:ext>
            </a:extLst>
          </p:cNvPr>
          <p:cNvSpPr>
            <a:spLocks noGrp="1"/>
          </p:cNvSpPr>
          <p:nvPr>
            <p:ph type="title"/>
          </p:nvPr>
        </p:nvSpPr>
        <p:spPr>
          <a:xfrm>
            <a:off x="0" y="0"/>
            <a:ext cx="7905750" cy="1394691"/>
          </a:xfrm>
          <a:solidFill>
            <a:schemeClr val="accent6">
              <a:lumMod val="40000"/>
              <a:lumOff val="60000"/>
            </a:schemeClr>
          </a:solidFill>
        </p:spPr>
        <p:txBody>
          <a:bodyPr/>
          <a:lstStyle/>
          <a:p>
            <a:pPr algn="ctr"/>
            <a:r>
              <a:rPr lang="en-GB" dirty="0"/>
              <a:t>VESIcal workshop!</a:t>
            </a:r>
          </a:p>
        </p:txBody>
      </p:sp>
      <p:sp>
        <p:nvSpPr>
          <p:cNvPr id="4" name="TextBox 3">
            <a:extLst>
              <a:ext uri="{FF2B5EF4-FFF2-40B4-BE49-F238E27FC236}">
                <a16:creationId xmlns:a16="http://schemas.microsoft.com/office/drawing/2014/main" id="{69E59D8E-29CA-41E1-8812-FAE4B6370E0A}"/>
              </a:ext>
            </a:extLst>
          </p:cNvPr>
          <p:cNvSpPr txBox="1"/>
          <p:nvPr/>
        </p:nvSpPr>
        <p:spPr>
          <a:xfrm>
            <a:off x="1225794" y="885803"/>
            <a:ext cx="5882054" cy="1477328"/>
          </a:xfrm>
          <a:prstGeom prst="rect">
            <a:avLst/>
          </a:prstGeom>
          <a:noFill/>
        </p:spPr>
        <p:txBody>
          <a:bodyPr wrap="square" rtlCol="0">
            <a:spAutoFit/>
          </a:bodyPr>
          <a:lstStyle/>
          <a:p>
            <a:pPr algn="ctr"/>
            <a:r>
              <a:rPr lang="en-GB" b="1" dirty="0"/>
              <a:t>Simon Matthews and Penny Wieser</a:t>
            </a:r>
          </a:p>
          <a:p>
            <a:pPr algn="ctr"/>
            <a:endParaRPr lang="en-GB" b="1" dirty="0"/>
          </a:p>
          <a:p>
            <a:pPr algn="ctr"/>
            <a:r>
              <a:rPr lang="en-GB" b="1" dirty="0"/>
              <a:t>Team VESIcal I and II: </a:t>
            </a:r>
            <a:r>
              <a:rPr lang="en-GB" dirty="0"/>
              <a:t>Kayla </a:t>
            </a:r>
            <a:r>
              <a:rPr lang="en-GB" dirty="0" err="1"/>
              <a:t>Iacovino</a:t>
            </a:r>
            <a:r>
              <a:rPr lang="en-GB" dirty="0"/>
              <a:t>, Simon Matthews, Penny Wieser, Gordon Moore, Florence </a:t>
            </a:r>
            <a:r>
              <a:rPr lang="en-GB" dirty="0" err="1"/>
              <a:t>Begue</a:t>
            </a:r>
            <a:r>
              <a:rPr lang="en-GB" dirty="0"/>
              <a:t>, Chelsea Allison   </a:t>
            </a:r>
          </a:p>
        </p:txBody>
      </p:sp>
      <p:pic>
        <p:nvPicPr>
          <p:cNvPr id="1026" name="Picture 2" descr="VMSG Banner">
            <a:extLst>
              <a:ext uri="{FF2B5EF4-FFF2-40B4-BE49-F238E27FC236}">
                <a16:creationId xmlns:a16="http://schemas.microsoft.com/office/drawing/2014/main" id="{69D50040-44CD-4E52-A170-721B97C7E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133071"/>
            <a:ext cx="4286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2651CBE-7510-45F4-A34C-89E988FC90CE}"/>
              </a:ext>
            </a:extLst>
          </p:cNvPr>
          <p:cNvPicPr>
            <a:picLocks noChangeAspect="1"/>
          </p:cNvPicPr>
          <p:nvPr/>
        </p:nvPicPr>
        <p:blipFill>
          <a:blip r:embed="rId3"/>
          <a:stretch>
            <a:fillRect/>
          </a:stretch>
        </p:blipFill>
        <p:spPr>
          <a:xfrm>
            <a:off x="0" y="2363131"/>
            <a:ext cx="7425864" cy="2556034"/>
          </a:xfrm>
          <a:prstGeom prst="rect">
            <a:avLst/>
          </a:prstGeom>
        </p:spPr>
      </p:pic>
      <p:pic>
        <p:nvPicPr>
          <p:cNvPr id="8" name="Picture 7">
            <a:extLst>
              <a:ext uri="{FF2B5EF4-FFF2-40B4-BE49-F238E27FC236}">
                <a16:creationId xmlns:a16="http://schemas.microsoft.com/office/drawing/2014/main" id="{524DA55C-1F90-4589-AF3E-B58A9A130BA5}"/>
              </a:ext>
            </a:extLst>
          </p:cNvPr>
          <p:cNvPicPr>
            <a:picLocks noChangeAspect="1"/>
          </p:cNvPicPr>
          <p:nvPr/>
        </p:nvPicPr>
        <p:blipFill>
          <a:blip r:embed="rId4"/>
          <a:stretch>
            <a:fillRect/>
          </a:stretch>
        </p:blipFill>
        <p:spPr>
          <a:xfrm>
            <a:off x="3307484" y="5289887"/>
            <a:ext cx="2381250" cy="723900"/>
          </a:xfrm>
          <a:prstGeom prst="rect">
            <a:avLst/>
          </a:prstGeom>
        </p:spPr>
      </p:pic>
      <p:pic>
        <p:nvPicPr>
          <p:cNvPr id="10" name="Picture 9">
            <a:extLst>
              <a:ext uri="{FF2B5EF4-FFF2-40B4-BE49-F238E27FC236}">
                <a16:creationId xmlns:a16="http://schemas.microsoft.com/office/drawing/2014/main" id="{D12DE44D-7AB3-4896-9AB1-F96D40F03945}"/>
              </a:ext>
            </a:extLst>
          </p:cNvPr>
          <p:cNvPicPr>
            <a:picLocks noChangeAspect="1"/>
          </p:cNvPicPr>
          <p:nvPr/>
        </p:nvPicPr>
        <p:blipFill rotWithShape="1">
          <a:blip r:embed="rId5"/>
          <a:srcRect r="48743"/>
          <a:stretch/>
        </p:blipFill>
        <p:spPr>
          <a:xfrm>
            <a:off x="5688734" y="5136835"/>
            <a:ext cx="6249266" cy="1012460"/>
          </a:xfrm>
          <a:prstGeom prst="rect">
            <a:avLst/>
          </a:prstGeom>
        </p:spPr>
      </p:pic>
      <p:pic>
        <p:nvPicPr>
          <p:cNvPr id="12" name="Picture 11">
            <a:extLst>
              <a:ext uri="{FF2B5EF4-FFF2-40B4-BE49-F238E27FC236}">
                <a16:creationId xmlns:a16="http://schemas.microsoft.com/office/drawing/2014/main" id="{D54D27A8-30E7-447E-91EC-0197C96F7194}"/>
              </a:ext>
            </a:extLst>
          </p:cNvPr>
          <p:cNvPicPr>
            <a:picLocks noChangeAspect="1"/>
          </p:cNvPicPr>
          <p:nvPr/>
        </p:nvPicPr>
        <p:blipFill rotWithShape="1">
          <a:blip r:embed="rId5"/>
          <a:srcRect l="51128" t="34202" r="18751" b="24813"/>
          <a:stretch/>
        </p:blipFill>
        <p:spPr>
          <a:xfrm>
            <a:off x="6976552" y="5919192"/>
            <a:ext cx="3673630" cy="414955"/>
          </a:xfrm>
          <a:prstGeom prst="rect">
            <a:avLst/>
          </a:prstGeom>
        </p:spPr>
      </p:pic>
      <p:sp>
        <p:nvSpPr>
          <p:cNvPr id="3" name="TextBox 2">
            <a:extLst>
              <a:ext uri="{FF2B5EF4-FFF2-40B4-BE49-F238E27FC236}">
                <a16:creationId xmlns:a16="http://schemas.microsoft.com/office/drawing/2014/main" id="{7D6F92CA-B13F-6B49-84F3-9666F1E74B1F}"/>
              </a:ext>
            </a:extLst>
          </p:cNvPr>
          <p:cNvSpPr txBox="1"/>
          <p:nvPr/>
        </p:nvSpPr>
        <p:spPr>
          <a:xfrm>
            <a:off x="8342905" y="2810151"/>
            <a:ext cx="3411940" cy="830997"/>
          </a:xfrm>
          <a:prstGeom prst="rect">
            <a:avLst/>
          </a:prstGeom>
          <a:noFill/>
        </p:spPr>
        <p:txBody>
          <a:bodyPr wrap="square" rtlCol="0">
            <a:spAutoFit/>
          </a:bodyPr>
          <a:lstStyle/>
          <a:p>
            <a:r>
              <a:rPr lang="en-GB" sz="2400" b="1" dirty="0"/>
              <a:t>For more info see:</a:t>
            </a:r>
          </a:p>
          <a:p>
            <a:r>
              <a:rPr lang="en-GB" sz="2400" b="1" dirty="0"/>
              <a:t>v</a:t>
            </a:r>
            <a:r>
              <a:rPr lang="en-IS" sz="2400" b="1" dirty="0"/>
              <a:t>esical.readthedocs.io</a:t>
            </a:r>
          </a:p>
        </p:txBody>
      </p:sp>
    </p:spTree>
    <p:extLst>
      <p:ext uri="{BB962C8B-B14F-4D97-AF65-F5344CB8AC3E}">
        <p14:creationId xmlns:p14="http://schemas.microsoft.com/office/powerpoint/2010/main" val="70827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B840-7AFD-0944-B392-2B5D28BA21A0}"/>
              </a:ext>
            </a:extLst>
          </p:cNvPr>
          <p:cNvSpPr>
            <a:spLocks noGrp="1"/>
          </p:cNvSpPr>
          <p:nvPr>
            <p:ph type="title"/>
          </p:nvPr>
        </p:nvSpPr>
        <p:spPr>
          <a:xfrm>
            <a:off x="496824" y="365125"/>
            <a:ext cx="10856976" cy="612337"/>
          </a:xfrm>
        </p:spPr>
        <p:txBody>
          <a:bodyPr>
            <a:normAutofit/>
          </a:bodyPr>
          <a:lstStyle/>
          <a:p>
            <a:r>
              <a:rPr lang="en-IS" sz="3600" dirty="0"/>
              <a:t>But why not use (VESIcal through) a GUI/text interface?</a:t>
            </a:r>
          </a:p>
        </p:txBody>
      </p:sp>
      <p:sp>
        <p:nvSpPr>
          <p:cNvPr id="3" name="Content Placeholder 2">
            <a:extLst>
              <a:ext uri="{FF2B5EF4-FFF2-40B4-BE49-F238E27FC236}">
                <a16:creationId xmlns:a16="http://schemas.microsoft.com/office/drawing/2014/main" id="{D7F047F2-EEC7-5843-B1EB-9F4B5B45465C}"/>
              </a:ext>
            </a:extLst>
          </p:cNvPr>
          <p:cNvSpPr>
            <a:spLocks noGrp="1"/>
          </p:cNvSpPr>
          <p:nvPr>
            <p:ph idx="1"/>
          </p:nvPr>
        </p:nvSpPr>
        <p:spPr>
          <a:xfrm>
            <a:off x="496823" y="1145628"/>
            <a:ext cx="5090829" cy="5347247"/>
          </a:xfrm>
        </p:spPr>
        <p:txBody>
          <a:bodyPr>
            <a:normAutofit lnSpcReduction="10000"/>
          </a:bodyPr>
          <a:lstStyle/>
          <a:p>
            <a:pPr marL="0" indent="0">
              <a:buNone/>
            </a:pPr>
            <a:r>
              <a:rPr lang="en-IS" sz="2400" b="1" dirty="0"/>
              <a:t>Limits you to doing the calculations the author has thought of</a:t>
            </a:r>
          </a:p>
          <a:p>
            <a:pPr marL="0" indent="0">
              <a:buNone/>
            </a:pPr>
            <a:r>
              <a:rPr lang="en-GB" sz="2400" dirty="0"/>
              <a:t>P</a:t>
            </a:r>
            <a:r>
              <a:rPr lang="en-IS" sz="2400" dirty="0"/>
              <a:t>ython modules let you interact with individual bits of the calculation, modify them, and do innovative things</a:t>
            </a:r>
          </a:p>
          <a:p>
            <a:pPr marL="0" indent="0">
              <a:buNone/>
            </a:pPr>
            <a:endParaRPr lang="en-IS" sz="2400" b="1" dirty="0"/>
          </a:p>
          <a:p>
            <a:pPr marL="0" indent="0">
              <a:buNone/>
            </a:pPr>
            <a:r>
              <a:rPr lang="en-IS" sz="2400" b="1" dirty="0"/>
              <a:t>Often interfaces  prevent you from seeing the underlying code (by design or accident)</a:t>
            </a:r>
          </a:p>
          <a:p>
            <a:pPr marL="0" indent="0">
              <a:buNone/>
            </a:pPr>
            <a:r>
              <a:rPr lang="en-IS" sz="2400" dirty="0"/>
              <a:t>Not good for transparency and reproducibility! Leads to reinventing the wheel!</a:t>
            </a:r>
          </a:p>
          <a:p>
            <a:pPr marL="0" indent="0">
              <a:buNone/>
            </a:pPr>
            <a:endParaRPr lang="en-IS" sz="2400" dirty="0"/>
          </a:p>
          <a:p>
            <a:pPr marL="0" indent="0">
              <a:buNone/>
            </a:pPr>
            <a:r>
              <a:rPr lang="en-IS" sz="2400" dirty="0"/>
              <a:t>But… you can build GUIs on top of python! </a:t>
            </a:r>
            <a:r>
              <a:rPr lang="en-GB" sz="2400" u="sng" dirty="0"/>
              <a:t>v</a:t>
            </a:r>
            <a:r>
              <a:rPr lang="en-IS" sz="2400" u="sng" dirty="0"/>
              <a:t>esical.anvil.app</a:t>
            </a:r>
          </a:p>
        </p:txBody>
      </p:sp>
      <p:pic>
        <p:nvPicPr>
          <p:cNvPr id="4" name="Picture 3">
            <a:extLst>
              <a:ext uri="{FF2B5EF4-FFF2-40B4-BE49-F238E27FC236}">
                <a16:creationId xmlns:a16="http://schemas.microsoft.com/office/drawing/2014/main" id="{3A718A23-DB5B-664A-85CB-DCD3DD590C4A}"/>
              </a:ext>
            </a:extLst>
          </p:cNvPr>
          <p:cNvPicPr>
            <a:picLocks noChangeAspect="1"/>
          </p:cNvPicPr>
          <p:nvPr/>
        </p:nvPicPr>
        <p:blipFill>
          <a:blip r:embed="rId2"/>
          <a:stretch>
            <a:fillRect/>
          </a:stretch>
        </p:blipFill>
        <p:spPr>
          <a:xfrm>
            <a:off x="6096000" y="983249"/>
            <a:ext cx="5886383" cy="4891502"/>
          </a:xfrm>
          <a:prstGeom prst="rect">
            <a:avLst/>
          </a:prstGeom>
        </p:spPr>
      </p:pic>
      <p:pic>
        <p:nvPicPr>
          <p:cNvPr id="5" name="Picture 4">
            <a:extLst>
              <a:ext uri="{FF2B5EF4-FFF2-40B4-BE49-F238E27FC236}">
                <a16:creationId xmlns:a16="http://schemas.microsoft.com/office/drawing/2014/main" id="{DA6881E2-8212-0348-949E-B5C60C969A40}"/>
              </a:ext>
            </a:extLst>
          </p:cNvPr>
          <p:cNvPicPr>
            <a:picLocks noChangeAspect="1"/>
          </p:cNvPicPr>
          <p:nvPr/>
        </p:nvPicPr>
        <p:blipFill>
          <a:blip r:embed="rId3"/>
          <a:stretch>
            <a:fillRect/>
          </a:stretch>
        </p:blipFill>
        <p:spPr>
          <a:xfrm>
            <a:off x="5587653" y="950555"/>
            <a:ext cx="6618575" cy="5226408"/>
          </a:xfrm>
          <a:prstGeom prst="rect">
            <a:avLst/>
          </a:prstGeom>
        </p:spPr>
      </p:pic>
    </p:spTree>
    <p:extLst>
      <p:ext uri="{BB962C8B-B14F-4D97-AF65-F5344CB8AC3E}">
        <p14:creationId xmlns:p14="http://schemas.microsoft.com/office/powerpoint/2010/main" val="3549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7F2A-287C-9B46-B84F-6DB00701B607}"/>
              </a:ext>
            </a:extLst>
          </p:cNvPr>
          <p:cNvSpPr>
            <a:spLocks noGrp="1"/>
          </p:cNvSpPr>
          <p:nvPr>
            <p:ph type="title"/>
          </p:nvPr>
        </p:nvSpPr>
        <p:spPr>
          <a:xfrm>
            <a:off x="353568" y="365125"/>
            <a:ext cx="11411712" cy="707771"/>
          </a:xfrm>
        </p:spPr>
        <p:txBody>
          <a:bodyPr/>
          <a:lstStyle/>
          <a:p>
            <a:r>
              <a:rPr lang="en-IS" dirty="0"/>
              <a:t>Is this flexibility useful?</a:t>
            </a:r>
          </a:p>
        </p:txBody>
      </p:sp>
      <p:sp>
        <p:nvSpPr>
          <p:cNvPr id="3" name="Content Placeholder 2">
            <a:extLst>
              <a:ext uri="{FF2B5EF4-FFF2-40B4-BE49-F238E27FC236}">
                <a16:creationId xmlns:a16="http://schemas.microsoft.com/office/drawing/2014/main" id="{C1A40EB2-BD2F-4140-8599-747FD14AC897}"/>
              </a:ext>
            </a:extLst>
          </p:cNvPr>
          <p:cNvSpPr>
            <a:spLocks noGrp="1"/>
          </p:cNvSpPr>
          <p:nvPr>
            <p:ph idx="1"/>
          </p:nvPr>
        </p:nvSpPr>
        <p:spPr>
          <a:xfrm>
            <a:off x="382864" y="1243584"/>
            <a:ext cx="4962144" cy="4933379"/>
          </a:xfrm>
        </p:spPr>
        <p:txBody>
          <a:bodyPr>
            <a:normAutofit fontScale="92500" lnSpcReduction="10000"/>
          </a:bodyPr>
          <a:lstStyle/>
          <a:p>
            <a:pPr marL="0" indent="0">
              <a:buNone/>
            </a:pPr>
            <a:r>
              <a:rPr lang="en-IS" dirty="0"/>
              <a:t>Hopefully our workshop will convince you it is! </a:t>
            </a:r>
          </a:p>
          <a:p>
            <a:pPr marL="0" indent="0">
              <a:buNone/>
            </a:pPr>
            <a:endParaRPr lang="en-IS" sz="700" dirty="0"/>
          </a:p>
          <a:p>
            <a:pPr marL="0" indent="0">
              <a:buNone/>
            </a:pPr>
            <a:r>
              <a:rPr lang="en-IS" dirty="0"/>
              <a:t>In VESIcal Part II Penny uses this flexibility to interrogate properties of the models in a way that it would have been impossible (or very tricky) to do before!</a:t>
            </a:r>
          </a:p>
          <a:p>
            <a:pPr marL="0" indent="0">
              <a:buNone/>
            </a:pPr>
            <a:endParaRPr lang="en-IS" sz="800" dirty="0"/>
          </a:p>
          <a:p>
            <a:pPr marL="0" indent="0">
              <a:buNone/>
            </a:pPr>
            <a:r>
              <a:rPr lang="en-IS" dirty="0"/>
              <a:t>String other python packages together!</a:t>
            </a:r>
          </a:p>
          <a:p>
            <a:pPr marL="0" indent="0">
              <a:buNone/>
            </a:pPr>
            <a:endParaRPr lang="en-IS" sz="900" dirty="0"/>
          </a:p>
          <a:p>
            <a:pPr marL="0" indent="0">
              <a:buNone/>
            </a:pPr>
            <a:r>
              <a:rPr lang="en-IS" dirty="0"/>
              <a:t>Add new models just by defining their properties- don’t need to re-write code for calculations.</a:t>
            </a:r>
          </a:p>
        </p:txBody>
      </p:sp>
      <p:pic>
        <p:nvPicPr>
          <p:cNvPr id="4" name="Picture 3">
            <a:extLst>
              <a:ext uri="{FF2B5EF4-FFF2-40B4-BE49-F238E27FC236}">
                <a16:creationId xmlns:a16="http://schemas.microsoft.com/office/drawing/2014/main" id="{01A8B40E-B033-9648-832E-ECCC52DED87C}"/>
              </a:ext>
            </a:extLst>
          </p:cNvPr>
          <p:cNvPicPr>
            <a:picLocks noChangeAspect="1"/>
          </p:cNvPicPr>
          <p:nvPr/>
        </p:nvPicPr>
        <p:blipFill rotWithShape="1">
          <a:blip r:embed="rId2"/>
          <a:srcRect b="32895"/>
          <a:stretch/>
        </p:blipFill>
        <p:spPr>
          <a:xfrm>
            <a:off x="5858584" y="249682"/>
            <a:ext cx="5882312" cy="2810510"/>
          </a:xfrm>
          <a:prstGeom prst="rect">
            <a:avLst/>
          </a:prstGeom>
        </p:spPr>
      </p:pic>
      <p:sp>
        <p:nvSpPr>
          <p:cNvPr id="5" name="TextBox 4">
            <a:extLst>
              <a:ext uri="{FF2B5EF4-FFF2-40B4-BE49-F238E27FC236}">
                <a16:creationId xmlns:a16="http://schemas.microsoft.com/office/drawing/2014/main" id="{9B54F9C8-6245-6F4F-B71F-3574F2F8ADC5}"/>
              </a:ext>
            </a:extLst>
          </p:cNvPr>
          <p:cNvSpPr txBox="1"/>
          <p:nvPr/>
        </p:nvSpPr>
        <p:spPr>
          <a:xfrm>
            <a:off x="6059424" y="3336144"/>
            <a:ext cx="2492936" cy="923330"/>
          </a:xfrm>
          <a:prstGeom prst="rect">
            <a:avLst/>
          </a:prstGeom>
          <a:noFill/>
        </p:spPr>
        <p:txBody>
          <a:bodyPr wrap="square" rtlCol="0">
            <a:spAutoFit/>
          </a:bodyPr>
          <a:lstStyle/>
          <a:p>
            <a:pPr algn="ctr"/>
            <a:r>
              <a:rPr lang="en-IS" b="1" dirty="0"/>
              <a:t>pyMelt</a:t>
            </a:r>
          </a:p>
          <a:p>
            <a:pPr algn="ctr"/>
            <a:r>
              <a:rPr lang="en-IS" dirty="0"/>
              <a:t>(github.com/simonwmatthews/pyMelt)</a:t>
            </a:r>
          </a:p>
        </p:txBody>
      </p:sp>
      <p:sp>
        <p:nvSpPr>
          <p:cNvPr id="6" name="TextBox 5">
            <a:extLst>
              <a:ext uri="{FF2B5EF4-FFF2-40B4-BE49-F238E27FC236}">
                <a16:creationId xmlns:a16="http://schemas.microsoft.com/office/drawing/2014/main" id="{7E82F5FF-C503-FF40-A3D1-3E862FF61FB3}"/>
              </a:ext>
            </a:extLst>
          </p:cNvPr>
          <p:cNvSpPr txBox="1"/>
          <p:nvPr/>
        </p:nvSpPr>
        <p:spPr>
          <a:xfrm>
            <a:off x="6065520" y="4497060"/>
            <a:ext cx="2492936" cy="646331"/>
          </a:xfrm>
          <a:prstGeom prst="rect">
            <a:avLst/>
          </a:prstGeom>
          <a:noFill/>
        </p:spPr>
        <p:txBody>
          <a:bodyPr wrap="square" rtlCol="0">
            <a:spAutoFit/>
          </a:bodyPr>
          <a:lstStyle/>
          <a:p>
            <a:pPr algn="ctr"/>
            <a:r>
              <a:rPr lang="en-IS" b="1" dirty="0"/>
              <a:t>VESIcal </a:t>
            </a:r>
          </a:p>
          <a:p>
            <a:pPr algn="ctr"/>
            <a:r>
              <a:rPr lang="en-IS" dirty="0"/>
              <a:t>(well, its predecessor)</a:t>
            </a:r>
          </a:p>
        </p:txBody>
      </p:sp>
      <p:sp>
        <p:nvSpPr>
          <p:cNvPr id="7" name="TextBox 6">
            <a:extLst>
              <a:ext uri="{FF2B5EF4-FFF2-40B4-BE49-F238E27FC236}">
                <a16:creationId xmlns:a16="http://schemas.microsoft.com/office/drawing/2014/main" id="{4893A6F0-1792-DE41-863F-ACD9EA7437D1}"/>
              </a:ext>
            </a:extLst>
          </p:cNvPr>
          <p:cNvSpPr txBox="1"/>
          <p:nvPr/>
        </p:nvSpPr>
        <p:spPr>
          <a:xfrm>
            <a:off x="6096000" y="5407989"/>
            <a:ext cx="2492936" cy="1200329"/>
          </a:xfrm>
          <a:prstGeom prst="rect">
            <a:avLst/>
          </a:prstGeom>
          <a:noFill/>
        </p:spPr>
        <p:txBody>
          <a:bodyPr wrap="square" rtlCol="0">
            <a:spAutoFit/>
          </a:bodyPr>
          <a:lstStyle/>
          <a:p>
            <a:pPr algn="ctr"/>
            <a:r>
              <a:rPr lang="en-IS" b="1" dirty="0"/>
              <a:t>Statistical Mixing Module</a:t>
            </a:r>
          </a:p>
          <a:p>
            <a:pPr algn="ctr"/>
            <a:r>
              <a:rPr lang="en-IS" dirty="0"/>
              <a:t>(github.com/simonwmatthews/dirichlet_mixing)</a:t>
            </a:r>
          </a:p>
        </p:txBody>
      </p:sp>
      <p:sp>
        <p:nvSpPr>
          <p:cNvPr id="9" name="TextBox 8">
            <a:extLst>
              <a:ext uri="{FF2B5EF4-FFF2-40B4-BE49-F238E27FC236}">
                <a16:creationId xmlns:a16="http://schemas.microsoft.com/office/drawing/2014/main" id="{3F225EDF-F063-964C-8698-B2F746AE68A7}"/>
              </a:ext>
            </a:extLst>
          </p:cNvPr>
          <p:cNvSpPr txBox="1"/>
          <p:nvPr/>
        </p:nvSpPr>
        <p:spPr>
          <a:xfrm>
            <a:off x="8763164" y="3318746"/>
            <a:ext cx="2618396" cy="646331"/>
          </a:xfrm>
          <a:prstGeom prst="rect">
            <a:avLst/>
          </a:prstGeom>
          <a:noFill/>
        </p:spPr>
        <p:txBody>
          <a:bodyPr wrap="square">
            <a:spAutoFit/>
          </a:bodyPr>
          <a:lstStyle/>
          <a:p>
            <a:pPr algn="ctr"/>
            <a:r>
              <a:rPr lang="en-IS" b="1" dirty="0"/>
              <a:t>Mantle Melting</a:t>
            </a:r>
          </a:p>
          <a:p>
            <a:pPr algn="ctr"/>
            <a:r>
              <a:rPr lang="en-IS" b="1" dirty="0"/>
              <a:t>(&amp; CO</a:t>
            </a:r>
            <a:r>
              <a:rPr lang="en-IS" b="1" baseline="-25000" dirty="0"/>
              <a:t>2</a:t>
            </a:r>
            <a:r>
              <a:rPr lang="en-IS" b="1" dirty="0"/>
              <a:t> in primary melts)</a:t>
            </a:r>
          </a:p>
        </p:txBody>
      </p:sp>
      <p:sp>
        <p:nvSpPr>
          <p:cNvPr id="11" name="TextBox 10">
            <a:extLst>
              <a:ext uri="{FF2B5EF4-FFF2-40B4-BE49-F238E27FC236}">
                <a16:creationId xmlns:a16="http://schemas.microsoft.com/office/drawing/2014/main" id="{FF61F99F-9CAA-F445-AD55-3C5386BE068D}"/>
              </a:ext>
            </a:extLst>
          </p:cNvPr>
          <p:cNvSpPr txBox="1"/>
          <p:nvPr/>
        </p:nvSpPr>
        <p:spPr>
          <a:xfrm>
            <a:off x="8763164" y="4358560"/>
            <a:ext cx="2618396" cy="923330"/>
          </a:xfrm>
          <a:prstGeom prst="rect">
            <a:avLst/>
          </a:prstGeom>
          <a:noFill/>
        </p:spPr>
        <p:txBody>
          <a:bodyPr wrap="square">
            <a:spAutoFit/>
          </a:bodyPr>
          <a:lstStyle/>
          <a:p>
            <a:pPr algn="ctr"/>
            <a:r>
              <a:rPr lang="en-IS" b="1" dirty="0"/>
              <a:t>CO</a:t>
            </a:r>
            <a:r>
              <a:rPr lang="en-IS" b="1" baseline="-25000" dirty="0"/>
              <a:t>2</a:t>
            </a:r>
            <a:r>
              <a:rPr lang="en-IS" b="1" dirty="0"/>
              <a:t> contents of melts during storage + degassing</a:t>
            </a:r>
          </a:p>
        </p:txBody>
      </p:sp>
      <p:sp>
        <p:nvSpPr>
          <p:cNvPr id="12" name="TextBox 11">
            <a:extLst>
              <a:ext uri="{FF2B5EF4-FFF2-40B4-BE49-F238E27FC236}">
                <a16:creationId xmlns:a16="http://schemas.microsoft.com/office/drawing/2014/main" id="{E3E715C9-5EBF-C547-9BF2-6D02DE23C143}"/>
              </a:ext>
            </a:extLst>
          </p:cNvPr>
          <p:cNvSpPr txBox="1"/>
          <p:nvPr/>
        </p:nvSpPr>
        <p:spPr>
          <a:xfrm>
            <a:off x="8763164" y="5633045"/>
            <a:ext cx="2618396" cy="923330"/>
          </a:xfrm>
          <a:prstGeom prst="rect">
            <a:avLst/>
          </a:prstGeom>
          <a:noFill/>
        </p:spPr>
        <p:txBody>
          <a:bodyPr wrap="square">
            <a:spAutoFit/>
          </a:bodyPr>
          <a:lstStyle/>
          <a:p>
            <a:pPr algn="ctr"/>
            <a:r>
              <a:rPr lang="en-IS" b="1" dirty="0"/>
              <a:t>Melt mixing and the statistics of melt inclusion populations</a:t>
            </a:r>
          </a:p>
        </p:txBody>
      </p:sp>
      <p:cxnSp>
        <p:nvCxnSpPr>
          <p:cNvPr id="14" name="Straight Arrow Connector 13">
            <a:extLst>
              <a:ext uri="{FF2B5EF4-FFF2-40B4-BE49-F238E27FC236}">
                <a16:creationId xmlns:a16="http://schemas.microsoft.com/office/drawing/2014/main" id="{F2AFF310-4E2B-7A42-8B73-FB5AA5241545}"/>
              </a:ext>
            </a:extLst>
          </p:cNvPr>
          <p:cNvCxnSpPr>
            <a:cxnSpLocks/>
            <a:stCxn id="5" idx="2"/>
            <a:endCxn id="6" idx="0"/>
          </p:cNvCxnSpPr>
          <p:nvPr/>
        </p:nvCxnSpPr>
        <p:spPr>
          <a:xfrm>
            <a:off x="7305892" y="4259474"/>
            <a:ext cx="6096" cy="237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EB7DE6-BFDD-0640-80CA-02BDC1FE7237}"/>
              </a:ext>
            </a:extLst>
          </p:cNvPr>
          <p:cNvCxnSpPr>
            <a:cxnSpLocks/>
          </p:cNvCxnSpPr>
          <p:nvPr/>
        </p:nvCxnSpPr>
        <p:spPr>
          <a:xfrm>
            <a:off x="7299796" y="5211384"/>
            <a:ext cx="6096" cy="237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F1420D-0124-1E49-A545-452771E69788}"/>
              </a:ext>
            </a:extLst>
          </p:cNvPr>
          <p:cNvCxnSpPr>
            <a:cxnSpLocks/>
          </p:cNvCxnSpPr>
          <p:nvPr/>
        </p:nvCxnSpPr>
        <p:spPr>
          <a:xfrm>
            <a:off x="10066266" y="4082931"/>
            <a:ext cx="6096" cy="237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986F9E-45B9-CB4B-B442-D1920A894856}"/>
              </a:ext>
            </a:extLst>
          </p:cNvPr>
          <p:cNvCxnSpPr>
            <a:cxnSpLocks/>
          </p:cNvCxnSpPr>
          <p:nvPr/>
        </p:nvCxnSpPr>
        <p:spPr>
          <a:xfrm>
            <a:off x="10066266" y="5350239"/>
            <a:ext cx="6096" cy="237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32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A0AD-C3A8-264E-A43B-525EE1FEF810}"/>
              </a:ext>
            </a:extLst>
          </p:cNvPr>
          <p:cNvSpPr>
            <a:spLocks noGrp="1"/>
          </p:cNvSpPr>
          <p:nvPr>
            <p:ph type="title"/>
          </p:nvPr>
        </p:nvSpPr>
        <p:spPr>
          <a:xfrm>
            <a:off x="573206" y="365125"/>
            <a:ext cx="10780594" cy="644809"/>
          </a:xfrm>
        </p:spPr>
        <p:txBody>
          <a:bodyPr>
            <a:normAutofit fontScale="90000"/>
          </a:bodyPr>
          <a:lstStyle/>
          <a:p>
            <a:r>
              <a:rPr lang="en-IS" dirty="0"/>
              <a:t>Jupyter Notebooks</a:t>
            </a:r>
          </a:p>
        </p:txBody>
      </p:sp>
      <p:sp>
        <p:nvSpPr>
          <p:cNvPr id="3" name="Content Placeholder 2">
            <a:extLst>
              <a:ext uri="{FF2B5EF4-FFF2-40B4-BE49-F238E27FC236}">
                <a16:creationId xmlns:a16="http://schemas.microsoft.com/office/drawing/2014/main" id="{1623801D-E92A-EB43-BC3A-4CE7DE8EEC1C}"/>
              </a:ext>
            </a:extLst>
          </p:cNvPr>
          <p:cNvSpPr>
            <a:spLocks noGrp="1"/>
          </p:cNvSpPr>
          <p:nvPr>
            <p:ph idx="1"/>
          </p:nvPr>
        </p:nvSpPr>
        <p:spPr>
          <a:xfrm>
            <a:off x="573206" y="1132764"/>
            <a:ext cx="4804012" cy="5540991"/>
          </a:xfrm>
        </p:spPr>
        <p:txBody>
          <a:bodyPr>
            <a:normAutofit/>
          </a:bodyPr>
          <a:lstStyle/>
          <a:p>
            <a:pPr marL="0" indent="0">
              <a:buNone/>
            </a:pPr>
            <a:r>
              <a:rPr lang="en-IS" dirty="0"/>
              <a:t>Lots of ways to interact with with python (and VESIcal)</a:t>
            </a:r>
          </a:p>
          <a:p>
            <a:pPr marL="0" indent="0">
              <a:buNone/>
            </a:pPr>
            <a:endParaRPr lang="en-IS" dirty="0"/>
          </a:p>
          <a:p>
            <a:pPr marL="0" indent="0">
              <a:buNone/>
            </a:pPr>
            <a:r>
              <a:rPr lang="en-IS" dirty="0"/>
              <a:t>We recommend using Jupyter Notebooks! We will use these during the workshop.</a:t>
            </a:r>
          </a:p>
          <a:p>
            <a:pPr marL="0" indent="0">
              <a:buNone/>
            </a:pPr>
            <a:endParaRPr lang="en-IS" dirty="0"/>
          </a:p>
          <a:p>
            <a:pPr marL="0" indent="0">
              <a:buNone/>
            </a:pPr>
            <a:r>
              <a:rPr lang="en-IS" dirty="0"/>
              <a:t>Fantastic tool for open and reproducible science!</a:t>
            </a:r>
          </a:p>
          <a:p>
            <a:pPr marL="0" indent="0">
              <a:buNone/>
            </a:pPr>
            <a:endParaRPr lang="en-IS" dirty="0"/>
          </a:p>
          <a:p>
            <a:pPr marL="0" indent="0">
              <a:buNone/>
            </a:pPr>
            <a:r>
              <a:rPr lang="en-IS" dirty="0"/>
              <a:t>+ convenient to use</a:t>
            </a:r>
          </a:p>
        </p:txBody>
      </p:sp>
      <p:pic>
        <p:nvPicPr>
          <p:cNvPr id="4" name="Screen Recording 2022-01-11 at 14.11.48" descr="Screen Recording 2022-01-11 at 14.11.48">
            <a:hlinkClick r:id="" action="ppaction://media"/>
            <a:extLst>
              <a:ext uri="{FF2B5EF4-FFF2-40B4-BE49-F238E27FC236}">
                <a16:creationId xmlns:a16="http://schemas.microsoft.com/office/drawing/2014/main" id="{8AA50AD0-B445-F742-9ED0-2BBD0C31F4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9657" y="1539459"/>
            <a:ext cx="6216936" cy="4230807"/>
          </a:xfrm>
          <a:prstGeom prst="rect">
            <a:avLst/>
          </a:prstGeom>
        </p:spPr>
      </p:pic>
    </p:spTree>
    <p:extLst>
      <p:ext uri="{BB962C8B-B14F-4D97-AF65-F5344CB8AC3E}">
        <p14:creationId xmlns:p14="http://schemas.microsoft.com/office/powerpoint/2010/main" val="293776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3550864" y="79856"/>
            <a:ext cx="4189445" cy="646331"/>
          </a:xfrm>
          <a:prstGeom prst="rect">
            <a:avLst/>
          </a:prstGeom>
          <a:noFill/>
        </p:spPr>
        <p:txBody>
          <a:bodyPr wrap="square" rtlCol="0">
            <a:spAutoFit/>
          </a:bodyPr>
          <a:lstStyle/>
          <a:p>
            <a:pPr algn="ctr"/>
            <a:r>
              <a:rPr lang="en-GB" b="1" dirty="0"/>
              <a:t>Lets hand over to Simon for an introduction to Python</a:t>
            </a:r>
          </a:p>
        </p:txBody>
      </p:sp>
      <p:pic>
        <p:nvPicPr>
          <p:cNvPr id="8" name="Picture 7">
            <a:extLst>
              <a:ext uri="{FF2B5EF4-FFF2-40B4-BE49-F238E27FC236}">
                <a16:creationId xmlns:a16="http://schemas.microsoft.com/office/drawing/2014/main" id="{495EE170-F28E-4C8B-A278-E156EE0EBA7A}"/>
              </a:ext>
            </a:extLst>
          </p:cNvPr>
          <p:cNvPicPr>
            <a:picLocks noChangeAspect="1"/>
          </p:cNvPicPr>
          <p:nvPr/>
        </p:nvPicPr>
        <p:blipFill>
          <a:blip r:embed="rId2"/>
          <a:stretch>
            <a:fillRect/>
          </a:stretch>
        </p:blipFill>
        <p:spPr>
          <a:xfrm>
            <a:off x="430761" y="898376"/>
            <a:ext cx="11165632" cy="5635566"/>
          </a:xfrm>
          <a:prstGeom prst="rect">
            <a:avLst/>
          </a:prstGeom>
        </p:spPr>
      </p:pic>
    </p:spTree>
    <p:extLst>
      <p:ext uri="{BB962C8B-B14F-4D97-AF65-F5344CB8AC3E}">
        <p14:creationId xmlns:p14="http://schemas.microsoft.com/office/powerpoint/2010/main" val="367052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5808-C8EE-47E9-9A0C-9E0AD9655D98}"/>
              </a:ext>
            </a:extLst>
          </p:cNvPr>
          <p:cNvSpPr>
            <a:spLocks noGrp="1"/>
          </p:cNvSpPr>
          <p:nvPr>
            <p:ph type="title"/>
          </p:nvPr>
        </p:nvSpPr>
        <p:spPr>
          <a:xfrm>
            <a:off x="716903" y="227984"/>
            <a:ext cx="10515600" cy="1325563"/>
          </a:xfrm>
        </p:spPr>
        <p:txBody>
          <a:bodyPr/>
          <a:lstStyle/>
          <a:p>
            <a:pPr algn="ctr"/>
            <a:r>
              <a:rPr lang="en-GB" b="1" dirty="0"/>
              <a:t>A brief history of solubility modelling</a:t>
            </a:r>
          </a:p>
        </p:txBody>
      </p:sp>
      <p:pic>
        <p:nvPicPr>
          <p:cNvPr id="4" name="Picture 6">
            <a:extLst>
              <a:ext uri="{FF2B5EF4-FFF2-40B4-BE49-F238E27FC236}">
                <a16:creationId xmlns:a16="http://schemas.microsoft.com/office/drawing/2014/main" id="{376B7BA3-5AF0-4C7A-96F6-2D0D9D3A2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7" y="2269257"/>
            <a:ext cx="3348066" cy="25509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electronics, display, computer&#10;&#10;Description automatically generated">
            <a:extLst>
              <a:ext uri="{FF2B5EF4-FFF2-40B4-BE49-F238E27FC236}">
                <a16:creationId xmlns:a16="http://schemas.microsoft.com/office/drawing/2014/main" id="{5B6C6021-94D2-40EE-8891-4D02B5F10AF6}"/>
              </a:ext>
            </a:extLst>
          </p:cNvPr>
          <p:cNvPicPr>
            <a:picLocks noChangeAspect="1"/>
          </p:cNvPicPr>
          <p:nvPr/>
        </p:nvPicPr>
        <p:blipFill>
          <a:blip r:embed="rId3"/>
          <a:stretch>
            <a:fillRect/>
          </a:stretch>
        </p:blipFill>
        <p:spPr>
          <a:xfrm>
            <a:off x="3855463" y="1259410"/>
            <a:ext cx="2119240" cy="4093639"/>
          </a:xfrm>
          <a:prstGeom prst="rect">
            <a:avLst/>
          </a:prstGeom>
        </p:spPr>
      </p:pic>
    </p:spTree>
    <p:extLst>
      <p:ext uri="{BB962C8B-B14F-4D97-AF65-F5344CB8AC3E}">
        <p14:creationId xmlns:p14="http://schemas.microsoft.com/office/powerpoint/2010/main" val="180853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5F546-524C-4C63-A697-D844677B672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Experimental work links H</a:t>
            </a:r>
            <a:r>
              <a:rPr lang="en-GB" sz="2500" b="1" dirty="0"/>
              <a:t>2</a:t>
            </a:r>
            <a:r>
              <a:rPr lang="en-GB" sz="4000" b="1" dirty="0"/>
              <a:t>O+CO</a:t>
            </a:r>
            <a:r>
              <a:rPr lang="en-GB" sz="2500" b="1" dirty="0"/>
              <a:t>2</a:t>
            </a:r>
            <a:r>
              <a:rPr lang="en-GB" sz="4000" b="1" dirty="0"/>
              <a:t> to Pressure…</a:t>
            </a:r>
            <a:endParaRPr lang="en-US" sz="4000" b="1" dirty="0"/>
          </a:p>
        </p:txBody>
      </p:sp>
      <p:sp>
        <p:nvSpPr>
          <p:cNvPr id="5" name="Rectangle 4">
            <a:extLst>
              <a:ext uri="{FF2B5EF4-FFF2-40B4-BE49-F238E27FC236}">
                <a16:creationId xmlns:a16="http://schemas.microsoft.com/office/drawing/2014/main" id="{9B6F1BCA-BDF4-441F-9257-5C35ADF1CD2B}"/>
              </a:ext>
            </a:extLst>
          </p:cNvPr>
          <p:cNvSpPr/>
          <p:nvPr/>
        </p:nvSpPr>
        <p:spPr>
          <a:xfrm>
            <a:off x="1063868" y="1336431"/>
            <a:ext cx="1459523" cy="13423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C572DD3-D022-4D0A-80E1-240CEF7C8CF5}"/>
              </a:ext>
            </a:extLst>
          </p:cNvPr>
          <p:cNvSpPr txBox="1"/>
          <p:nvPr/>
        </p:nvSpPr>
        <p:spPr>
          <a:xfrm>
            <a:off x="363726" y="859377"/>
            <a:ext cx="3838680" cy="477054"/>
          </a:xfrm>
          <a:prstGeom prst="rect">
            <a:avLst/>
          </a:prstGeom>
          <a:noFill/>
        </p:spPr>
        <p:txBody>
          <a:bodyPr wrap="none" rtlCol="0">
            <a:spAutoFit/>
          </a:bodyPr>
          <a:lstStyle/>
          <a:p>
            <a:r>
              <a:rPr lang="en-GB" sz="2500" b="1" dirty="0"/>
              <a:t>1. Known melt composition</a:t>
            </a:r>
          </a:p>
        </p:txBody>
      </p:sp>
      <p:sp>
        <p:nvSpPr>
          <p:cNvPr id="7" name="TextBox 6">
            <a:extLst>
              <a:ext uri="{FF2B5EF4-FFF2-40B4-BE49-F238E27FC236}">
                <a16:creationId xmlns:a16="http://schemas.microsoft.com/office/drawing/2014/main" id="{4795CA6C-2174-4292-BA99-F63C27C0BA66}"/>
              </a:ext>
            </a:extLst>
          </p:cNvPr>
          <p:cNvSpPr txBox="1"/>
          <p:nvPr/>
        </p:nvSpPr>
        <p:spPr>
          <a:xfrm>
            <a:off x="363726" y="2962556"/>
            <a:ext cx="2476062" cy="477054"/>
          </a:xfrm>
          <a:prstGeom prst="rect">
            <a:avLst/>
          </a:prstGeom>
          <a:noFill/>
        </p:spPr>
        <p:txBody>
          <a:bodyPr wrap="none" rtlCol="0">
            <a:spAutoFit/>
          </a:bodyPr>
          <a:lstStyle/>
          <a:p>
            <a:r>
              <a:rPr lang="en-GB" sz="2500" b="1" dirty="0"/>
              <a:t>2. Known T and P</a:t>
            </a:r>
          </a:p>
        </p:txBody>
      </p:sp>
      <p:pic>
        <p:nvPicPr>
          <p:cNvPr id="8" name="Picture 7">
            <a:extLst>
              <a:ext uri="{FF2B5EF4-FFF2-40B4-BE49-F238E27FC236}">
                <a16:creationId xmlns:a16="http://schemas.microsoft.com/office/drawing/2014/main" id="{0C244AA7-752E-4B48-83A3-18DE44297216}"/>
              </a:ext>
            </a:extLst>
          </p:cNvPr>
          <p:cNvPicPr>
            <a:picLocks noChangeAspect="1"/>
          </p:cNvPicPr>
          <p:nvPr/>
        </p:nvPicPr>
        <p:blipFill>
          <a:blip r:embed="rId3"/>
          <a:stretch>
            <a:fillRect/>
          </a:stretch>
        </p:blipFill>
        <p:spPr>
          <a:xfrm>
            <a:off x="556845" y="3429000"/>
            <a:ext cx="3452443" cy="2920930"/>
          </a:xfrm>
          <a:prstGeom prst="rect">
            <a:avLst/>
          </a:prstGeom>
        </p:spPr>
      </p:pic>
      <p:sp>
        <p:nvSpPr>
          <p:cNvPr id="9" name="TextBox 8">
            <a:extLst>
              <a:ext uri="{FF2B5EF4-FFF2-40B4-BE49-F238E27FC236}">
                <a16:creationId xmlns:a16="http://schemas.microsoft.com/office/drawing/2014/main" id="{21AF6B99-ACA1-45C2-A684-294CD987CDFF}"/>
              </a:ext>
            </a:extLst>
          </p:cNvPr>
          <p:cNvSpPr txBox="1"/>
          <p:nvPr/>
        </p:nvSpPr>
        <p:spPr>
          <a:xfrm>
            <a:off x="5220011" y="892110"/>
            <a:ext cx="5761129" cy="477054"/>
          </a:xfrm>
          <a:prstGeom prst="rect">
            <a:avLst/>
          </a:prstGeom>
          <a:noFill/>
        </p:spPr>
        <p:txBody>
          <a:bodyPr wrap="none" rtlCol="0">
            <a:spAutoFit/>
          </a:bodyPr>
          <a:lstStyle/>
          <a:p>
            <a:r>
              <a:rPr lang="en-GB" sz="2500" b="1" dirty="0"/>
              <a:t>3. Controlled fluid composition (ideally….)</a:t>
            </a:r>
          </a:p>
        </p:txBody>
      </p:sp>
      <p:pic>
        <p:nvPicPr>
          <p:cNvPr id="1026" name="Picture 2" descr="Water Drop SVG Drop Of Water Svg Water Drop Clipart Water image 0">
            <a:extLst>
              <a:ext uri="{FF2B5EF4-FFF2-40B4-BE49-F238E27FC236}">
                <a16:creationId xmlns:a16="http://schemas.microsoft.com/office/drawing/2014/main" id="{3651FD18-8475-4E26-972C-D91B60AAB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527" y="1369164"/>
            <a:ext cx="2199273" cy="17588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AA9EAA6-6617-4924-9AF4-6FEC707E27D1}"/>
              </a:ext>
            </a:extLst>
          </p:cNvPr>
          <p:cNvSpPr txBox="1"/>
          <p:nvPr/>
        </p:nvSpPr>
        <p:spPr>
          <a:xfrm>
            <a:off x="10146323" y="4520133"/>
            <a:ext cx="1379095" cy="369332"/>
          </a:xfrm>
          <a:prstGeom prst="rect">
            <a:avLst/>
          </a:prstGeom>
          <a:noFill/>
        </p:spPr>
        <p:txBody>
          <a:bodyPr wrap="none" rtlCol="0">
            <a:spAutoFit/>
          </a:bodyPr>
          <a:lstStyle/>
          <a:p>
            <a:r>
              <a:rPr lang="en-GB" dirty="0"/>
              <a:t>Dixon (1997)</a:t>
            </a:r>
          </a:p>
        </p:txBody>
      </p:sp>
      <p:pic>
        <p:nvPicPr>
          <p:cNvPr id="17" name="Picture 16" descr="Chart&#10;&#10;Description automatically generated">
            <a:extLst>
              <a:ext uri="{FF2B5EF4-FFF2-40B4-BE49-F238E27FC236}">
                <a16:creationId xmlns:a16="http://schemas.microsoft.com/office/drawing/2014/main" id="{F21ADD45-DEA6-4485-8A3D-92E7021498C1}"/>
              </a:ext>
            </a:extLst>
          </p:cNvPr>
          <p:cNvPicPr>
            <a:picLocks noChangeAspect="1"/>
          </p:cNvPicPr>
          <p:nvPr/>
        </p:nvPicPr>
        <p:blipFill>
          <a:blip r:embed="rId5"/>
          <a:stretch>
            <a:fillRect/>
          </a:stretch>
        </p:blipFill>
        <p:spPr>
          <a:xfrm>
            <a:off x="5153525" y="3638550"/>
            <a:ext cx="4867275" cy="3219450"/>
          </a:xfrm>
          <a:prstGeom prst="rect">
            <a:avLst/>
          </a:prstGeom>
        </p:spPr>
      </p:pic>
      <p:sp>
        <p:nvSpPr>
          <p:cNvPr id="18" name="TextBox 17">
            <a:extLst>
              <a:ext uri="{FF2B5EF4-FFF2-40B4-BE49-F238E27FC236}">
                <a16:creationId xmlns:a16="http://schemas.microsoft.com/office/drawing/2014/main" id="{D80AAA26-4018-4617-8213-EB1F28E57014}"/>
              </a:ext>
            </a:extLst>
          </p:cNvPr>
          <p:cNvSpPr txBox="1"/>
          <p:nvPr/>
        </p:nvSpPr>
        <p:spPr>
          <a:xfrm>
            <a:off x="4849000" y="3253602"/>
            <a:ext cx="7420558" cy="477054"/>
          </a:xfrm>
          <a:prstGeom prst="rect">
            <a:avLst/>
          </a:prstGeom>
          <a:noFill/>
        </p:spPr>
        <p:txBody>
          <a:bodyPr wrap="none" rtlCol="0">
            <a:spAutoFit/>
          </a:bodyPr>
          <a:lstStyle/>
          <a:p>
            <a:r>
              <a:rPr lang="en-GB" sz="2500" b="1" dirty="0"/>
              <a:t>4. Empirical or thermodynamic relationship developed</a:t>
            </a:r>
          </a:p>
        </p:txBody>
      </p:sp>
    </p:spTree>
    <p:extLst>
      <p:ext uri="{BB962C8B-B14F-4D97-AF65-F5344CB8AC3E}">
        <p14:creationId xmlns:p14="http://schemas.microsoft.com/office/powerpoint/2010/main" val="329982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6"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3CCF3C4-8E26-4237-8E2C-E265731C3B29}"/>
              </a:ext>
            </a:extLst>
          </p:cNvPr>
          <p:cNvGrpSpPr/>
          <p:nvPr/>
        </p:nvGrpSpPr>
        <p:grpSpPr>
          <a:xfrm>
            <a:off x="6206966" y="895350"/>
            <a:ext cx="5889593" cy="5753100"/>
            <a:chOff x="6206966" y="895350"/>
            <a:chExt cx="5889593" cy="5753100"/>
          </a:xfrm>
        </p:grpSpPr>
        <p:grpSp>
          <p:nvGrpSpPr>
            <p:cNvPr id="8" name="Group 7">
              <a:extLst>
                <a:ext uri="{FF2B5EF4-FFF2-40B4-BE49-F238E27FC236}">
                  <a16:creationId xmlns:a16="http://schemas.microsoft.com/office/drawing/2014/main" id="{C3249DEB-9682-47BE-8FA0-E19E3E3CAD13}"/>
                </a:ext>
              </a:extLst>
            </p:cNvPr>
            <p:cNvGrpSpPr/>
            <p:nvPr/>
          </p:nvGrpSpPr>
          <p:grpSpPr>
            <a:xfrm>
              <a:off x="6206966" y="895350"/>
              <a:ext cx="5537359" cy="5753100"/>
              <a:chOff x="6206966" y="895350"/>
              <a:chExt cx="5537359" cy="5753100"/>
            </a:xfrm>
          </p:grpSpPr>
          <p:pic>
            <p:nvPicPr>
              <p:cNvPr id="6" name="Picture 2" descr="Image">
                <a:extLst>
                  <a:ext uri="{FF2B5EF4-FFF2-40B4-BE49-F238E27FC236}">
                    <a16:creationId xmlns:a16="http://schemas.microsoft.com/office/drawing/2014/main" id="{4208C42B-A6F5-47CD-889C-FD81DB908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966" y="895350"/>
                <a:ext cx="5537359" cy="5753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140073D-6E63-4E22-96CB-C5D9FA5D63D7}"/>
                  </a:ext>
                </a:extLst>
              </p:cNvPr>
              <p:cNvSpPr/>
              <p:nvPr/>
            </p:nvSpPr>
            <p:spPr>
              <a:xfrm>
                <a:off x="7239000" y="971550"/>
                <a:ext cx="2771775"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 name="Rectangle 12">
              <a:extLst>
                <a:ext uri="{FF2B5EF4-FFF2-40B4-BE49-F238E27FC236}">
                  <a16:creationId xmlns:a16="http://schemas.microsoft.com/office/drawing/2014/main" id="{2BB60485-A80C-4D9C-8528-DD98C1233AEC}"/>
                </a:ext>
              </a:extLst>
            </p:cNvPr>
            <p:cNvSpPr/>
            <p:nvPr/>
          </p:nvSpPr>
          <p:spPr>
            <a:xfrm>
              <a:off x="10700238" y="4096307"/>
              <a:ext cx="1396321" cy="6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82DAFE0D-5EAE-4650-9AEC-8056F3BE1EE3}"/>
                </a:ext>
              </a:extLst>
            </p:cNvPr>
            <p:cNvSpPr/>
            <p:nvPr/>
          </p:nvSpPr>
          <p:spPr>
            <a:xfrm>
              <a:off x="10348004" y="5388545"/>
              <a:ext cx="1396321" cy="6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7946A7D4-8385-4B92-A95C-D55F89F7A782}"/>
                </a:ext>
              </a:extLst>
            </p:cNvPr>
            <p:cNvSpPr/>
            <p:nvPr/>
          </p:nvSpPr>
          <p:spPr>
            <a:xfrm>
              <a:off x="8599449" y="5351768"/>
              <a:ext cx="1637589" cy="1005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41DD6AF0-C006-4D53-B3AD-B509C2732C0D}"/>
                </a:ext>
              </a:extLst>
            </p:cNvPr>
            <p:cNvSpPr/>
            <p:nvPr/>
          </p:nvSpPr>
          <p:spPr>
            <a:xfrm>
              <a:off x="6420205" y="5472968"/>
              <a:ext cx="2179244" cy="1005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TextBox 3">
            <a:extLst>
              <a:ext uri="{FF2B5EF4-FFF2-40B4-BE49-F238E27FC236}">
                <a16:creationId xmlns:a16="http://schemas.microsoft.com/office/drawing/2014/main" id="{531C1D0B-7B41-4A83-8B2F-83B54C32BD10}"/>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Solubility models</a:t>
            </a:r>
            <a:endParaRPr lang="en-US" sz="4000" b="1" dirty="0"/>
          </a:p>
        </p:txBody>
      </p:sp>
      <p:pic>
        <p:nvPicPr>
          <p:cNvPr id="2050" name="Picture 2" descr="Image">
            <a:extLst>
              <a:ext uri="{FF2B5EF4-FFF2-40B4-BE49-F238E27FC236}">
                <a16:creationId xmlns:a16="http://schemas.microsoft.com/office/drawing/2014/main" id="{978FE3D5-AA17-4333-A2A2-53D59AE3A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41" y="895350"/>
            <a:ext cx="5537359" cy="575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03A120-7982-4A62-947E-6F02FEDBB084}"/>
              </a:ext>
            </a:extLst>
          </p:cNvPr>
          <p:cNvSpPr txBox="1"/>
          <p:nvPr/>
        </p:nvSpPr>
        <p:spPr>
          <a:xfrm>
            <a:off x="6901962" y="897658"/>
            <a:ext cx="3874779" cy="369332"/>
          </a:xfrm>
          <a:prstGeom prst="rect">
            <a:avLst/>
          </a:prstGeom>
          <a:noFill/>
        </p:spPr>
        <p:txBody>
          <a:bodyPr wrap="none" rtlCol="0">
            <a:spAutoFit/>
          </a:bodyPr>
          <a:lstStyle/>
          <a:p>
            <a:r>
              <a:rPr lang="en-GB" b="1" dirty="0">
                <a:solidFill>
                  <a:srgbClr val="FF0000"/>
                </a:solidFill>
              </a:rPr>
              <a:t>Volatile solubility models in the 80-90s</a:t>
            </a:r>
          </a:p>
        </p:txBody>
      </p:sp>
      <p:sp>
        <p:nvSpPr>
          <p:cNvPr id="10" name="Rectangle 9">
            <a:extLst>
              <a:ext uri="{FF2B5EF4-FFF2-40B4-BE49-F238E27FC236}">
                <a16:creationId xmlns:a16="http://schemas.microsoft.com/office/drawing/2014/main" id="{488203CD-350A-4C7E-9C78-72754EEE73CF}"/>
              </a:ext>
            </a:extLst>
          </p:cNvPr>
          <p:cNvSpPr/>
          <p:nvPr/>
        </p:nvSpPr>
        <p:spPr>
          <a:xfrm>
            <a:off x="7239000" y="3181350"/>
            <a:ext cx="3601915"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E6721009-3AA6-40B9-9D7D-105BC5B1E192}"/>
              </a:ext>
            </a:extLst>
          </p:cNvPr>
          <p:cNvSpPr txBox="1"/>
          <p:nvPr/>
        </p:nvSpPr>
        <p:spPr>
          <a:xfrm>
            <a:off x="6834555" y="3106945"/>
            <a:ext cx="4678781" cy="369332"/>
          </a:xfrm>
          <a:prstGeom prst="rect">
            <a:avLst/>
          </a:prstGeom>
          <a:noFill/>
        </p:spPr>
        <p:txBody>
          <a:bodyPr wrap="none" rtlCol="0">
            <a:spAutoFit/>
          </a:bodyPr>
          <a:lstStyle/>
          <a:p>
            <a:r>
              <a:rPr lang="en-GB" b="1" dirty="0">
                <a:solidFill>
                  <a:srgbClr val="FF0000"/>
                </a:solidFill>
              </a:rPr>
              <a:t>Volatile solubility models in the 2000s onwards</a:t>
            </a:r>
          </a:p>
        </p:txBody>
      </p:sp>
      <p:sp>
        <p:nvSpPr>
          <p:cNvPr id="12" name="Rectangle 11">
            <a:extLst>
              <a:ext uri="{FF2B5EF4-FFF2-40B4-BE49-F238E27FC236}">
                <a16:creationId xmlns:a16="http://schemas.microsoft.com/office/drawing/2014/main" id="{A0D411B5-5083-45F6-AD85-EF9CD16E72D3}"/>
              </a:ext>
            </a:extLst>
          </p:cNvPr>
          <p:cNvSpPr/>
          <p:nvPr/>
        </p:nvSpPr>
        <p:spPr>
          <a:xfrm>
            <a:off x="9886583" y="3544862"/>
            <a:ext cx="1626753" cy="67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B64A3767-C9EA-4D62-BEAF-1D5B26A70F9C}"/>
              </a:ext>
            </a:extLst>
          </p:cNvPr>
          <p:cNvSpPr txBox="1"/>
          <p:nvPr/>
        </p:nvSpPr>
        <p:spPr>
          <a:xfrm>
            <a:off x="10094503" y="3898298"/>
            <a:ext cx="1364476" cy="369332"/>
          </a:xfrm>
          <a:prstGeom prst="rect">
            <a:avLst/>
          </a:prstGeom>
          <a:noFill/>
        </p:spPr>
        <p:txBody>
          <a:bodyPr wrap="none" rtlCol="0">
            <a:spAutoFit/>
          </a:bodyPr>
          <a:lstStyle/>
          <a:p>
            <a:r>
              <a:rPr lang="en-GB" b="1" dirty="0">
                <a:solidFill>
                  <a:srgbClr val="FF0000"/>
                </a:solidFill>
              </a:rPr>
              <a:t>Non-</a:t>
            </a:r>
            <a:r>
              <a:rPr lang="en-GB" b="1" dirty="0" err="1">
                <a:solidFill>
                  <a:srgbClr val="FF0000"/>
                </a:solidFill>
              </a:rPr>
              <a:t>ideality</a:t>
            </a:r>
            <a:endParaRPr lang="en-GB" b="1" dirty="0">
              <a:solidFill>
                <a:srgbClr val="FF0000"/>
              </a:solidFill>
            </a:endParaRPr>
          </a:p>
        </p:txBody>
      </p:sp>
      <p:sp>
        <p:nvSpPr>
          <p:cNvPr id="19" name="TextBox 18">
            <a:extLst>
              <a:ext uri="{FF2B5EF4-FFF2-40B4-BE49-F238E27FC236}">
                <a16:creationId xmlns:a16="http://schemas.microsoft.com/office/drawing/2014/main" id="{CF9EFEA0-994D-4885-8E5F-02E1BEE7DF6C}"/>
              </a:ext>
            </a:extLst>
          </p:cNvPr>
          <p:cNvSpPr txBox="1"/>
          <p:nvPr/>
        </p:nvSpPr>
        <p:spPr>
          <a:xfrm>
            <a:off x="10444765" y="4217070"/>
            <a:ext cx="1739579" cy="646331"/>
          </a:xfrm>
          <a:prstGeom prst="rect">
            <a:avLst/>
          </a:prstGeom>
          <a:noFill/>
        </p:spPr>
        <p:txBody>
          <a:bodyPr wrap="none" rtlCol="0">
            <a:spAutoFit/>
          </a:bodyPr>
          <a:lstStyle/>
          <a:p>
            <a:pPr algn="ctr"/>
            <a:r>
              <a:rPr lang="en-GB" b="1" dirty="0">
                <a:solidFill>
                  <a:srgbClr val="FF0000"/>
                </a:solidFill>
              </a:rPr>
              <a:t>More</a:t>
            </a:r>
          </a:p>
          <a:p>
            <a:r>
              <a:rPr lang="en-GB" b="1" dirty="0">
                <a:solidFill>
                  <a:srgbClr val="FF0000"/>
                </a:solidFill>
              </a:rPr>
              <a:t>Thermodynamic</a:t>
            </a:r>
          </a:p>
        </p:txBody>
      </p:sp>
      <p:sp>
        <p:nvSpPr>
          <p:cNvPr id="20" name="TextBox 19">
            <a:extLst>
              <a:ext uri="{FF2B5EF4-FFF2-40B4-BE49-F238E27FC236}">
                <a16:creationId xmlns:a16="http://schemas.microsoft.com/office/drawing/2014/main" id="{512D7C73-3FAB-4F5D-BA1D-91B1C75227F1}"/>
              </a:ext>
            </a:extLst>
          </p:cNvPr>
          <p:cNvSpPr txBox="1"/>
          <p:nvPr/>
        </p:nvSpPr>
        <p:spPr>
          <a:xfrm>
            <a:off x="8256153" y="5329172"/>
            <a:ext cx="2188612" cy="646331"/>
          </a:xfrm>
          <a:prstGeom prst="rect">
            <a:avLst/>
          </a:prstGeom>
          <a:noFill/>
        </p:spPr>
        <p:txBody>
          <a:bodyPr wrap="none" rtlCol="0">
            <a:spAutoFit/>
          </a:bodyPr>
          <a:lstStyle/>
          <a:p>
            <a:pPr algn="ctr"/>
            <a:r>
              <a:rPr lang="en-GB" b="1" dirty="0">
                <a:solidFill>
                  <a:srgbClr val="FF0000"/>
                </a:solidFill>
              </a:rPr>
              <a:t>Complex terms</a:t>
            </a:r>
          </a:p>
          <a:p>
            <a:pPr algn="ctr"/>
            <a:r>
              <a:rPr lang="en-GB" b="1" dirty="0">
                <a:solidFill>
                  <a:srgbClr val="FF0000"/>
                </a:solidFill>
              </a:rPr>
              <a:t>for melt composition</a:t>
            </a:r>
          </a:p>
        </p:txBody>
      </p:sp>
      <p:sp>
        <p:nvSpPr>
          <p:cNvPr id="21" name="TextBox 20">
            <a:extLst>
              <a:ext uri="{FF2B5EF4-FFF2-40B4-BE49-F238E27FC236}">
                <a16:creationId xmlns:a16="http://schemas.microsoft.com/office/drawing/2014/main" id="{415DAD19-5FE1-43BC-BA96-E35D3728A5C3}"/>
              </a:ext>
            </a:extLst>
          </p:cNvPr>
          <p:cNvSpPr txBox="1"/>
          <p:nvPr/>
        </p:nvSpPr>
        <p:spPr>
          <a:xfrm>
            <a:off x="6780872" y="5472968"/>
            <a:ext cx="1226618" cy="646331"/>
          </a:xfrm>
          <a:prstGeom prst="rect">
            <a:avLst/>
          </a:prstGeom>
          <a:noFill/>
        </p:spPr>
        <p:txBody>
          <a:bodyPr wrap="none" rtlCol="0">
            <a:spAutoFit/>
          </a:bodyPr>
          <a:lstStyle/>
          <a:p>
            <a:pPr algn="ctr"/>
            <a:r>
              <a:rPr lang="en-GB" b="1" dirty="0">
                <a:solidFill>
                  <a:srgbClr val="FF0000"/>
                </a:solidFill>
              </a:rPr>
              <a:t>Other fluid</a:t>
            </a:r>
          </a:p>
          <a:p>
            <a:pPr algn="ctr"/>
            <a:r>
              <a:rPr lang="en-GB" b="1" dirty="0">
                <a:solidFill>
                  <a:srgbClr val="FF0000"/>
                </a:solidFill>
              </a:rPr>
              <a:t>species</a:t>
            </a:r>
          </a:p>
        </p:txBody>
      </p:sp>
    </p:spTree>
    <p:extLst>
      <p:ext uri="{BB962C8B-B14F-4D97-AF65-F5344CB8AC3E}">
        <p14:creationId xmlns:p14="http://schemas.microsoft.com/office/powerpoint/2010/main" val="3976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8" grpId="0"/>
      <p:bldP spid="1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4C7C22A7-7144-41B3-8080-DEA2176C9EA0}"/>
              </a:ext>
            </a:extLst>
          </p:cNvPr>
          <p:cNvPicPr>
            <a:picLocks noChangeAspect="1"/>
          </p:cNvPicPr>
          <p:nvPr/>
        </p:nvPicPr>
        <p:blipFill rotWithShape="1">
          <a:blip r:embed="rId3"/>
          <a:srcRect b="34746"/>
          <a:stretch/>
        </p:blipFill>
        <p:spPr>
          <a:xfrm>
            <a:off x="1120952" y="487123"/>
            <a:ext cx="13726567" cy="1785704"/>
          </a:xfrm>
          <a:prstGeom prst="rect">
            <a:avLst/>
          </a:prstGeom>
        </p:spPr>
      </p:pic>
      <p:sp>
        <p:nvSpPr>
          <p:cNvPr id="4" name="TextBox 3">
            <a:extLst>
              <a:ext uri="{FF2B5EF4-FFF2-40B4-BE49-F238E27FC236}">
                <a16:creationId xmlns:a16="http://schemas.microsoft.com/office/drawing/2014/main" id="{7D191727-E4D2-4680-BD36-0820CA4720C7}"/>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1997</a:t>
            </a:r>
            <a:endParaRPr lang="en-US" sz="4000" b="1" dirty="0"/>
          </a:p>
        </p:txBody>
      </p:sp>
      <p:sp>
        <p:nvSpPr>
          <p:cNvPr id="5" name="TextBox 4">
            <a:extLst>
              <a:ext uri="{FF2B5EF4-FFF2-40B4-BE49-F238E27FC236}">
                <a16:creationId xmlns:a16="http://schemas.microsoft.com/office/drawing/2014/main" id="{B255E0BD-5F93-40A9-962C-B903E81F5CD2}"/>
              </a:ext>
            </a:extLst>
          </p:cNvPr>
          <p:cNvSpPr txBox="1"/>
          <p:nvPr/>
        </p:nvSpPr>
        <p:spPr>
          <a:xfrm>
            <a:off x="1502113" y="705845"/>
            <a:ext cx="832279" cy="477054"/>
          </a:xfrm>
          <a:prstGeom prst="rect">
            <a:avLst/>
          </a:prstGeom>
          <a:noFill/>
        </p:spPr>
        <p:txBody>
          <a:bodyPr wrap="none" rtlCol="0">
            <a:spAutoFit/>
          </a:bodyPr>
          <a:lstStyle/>
          <a:p>
            <a:r>
              <a:rPr lang="en-GB" sz="2500" b="1" dirty="0"/>
              <a:t>1997</a:t>
            </a:r>
          </a:p>
        </p:txBody>
      </p:sp>
      <p:pic>
        <p:nvPicPr>
          <p:cNvPr id="4102" name="Picture 6">
            <a:extLst>
              <a:ext uri="{FF2B5EF4-FFF2-40B4-BE49-F238E27FC236}">
                <a16:creationId xmlns:a16="http://schemas.microsoft.com/office/drawing/2014/main" id="{6E7269B8-BE45-4C0A-886F-56604D6E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20" y="1121592"/>
            <a:ext cx="3348066" cy="25509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hart&#10;&#10;Description automatically generated">
            <a:extLst>
              <a:ext uri="{FF2B5EF4-FFF2-40B4-BE49-F238E27FC236}">
                <a16:creationId xmlns:a16="http://schemas.microsoft.com/office/drawing/2014/main" id="{BCA8E335-ADEC-466E-A74D-A632ED6E7803}"/>
              </a:ext>
            </a:extLst>
          </p:cNvPr>
          <p:cNvPicPr>
            <a:picLocks noChangeAspect="1"/>
          </p:cNvPicPr>
          <p:nvPr/>
        </p:nvPicPr>
        <p:blipFill>
          <a:blip r:embed="rId5"/>
          <a:stretch>
            <a:fillRect/>
          </a:stretch>
        </p:blipFill>
        <p:spPr>
          <a:xfrm>
            <a:off x="4209473" y="2272827"/>
            <a:ext cx="7819366" cy="4487636"/>
          </a:xfrm>
          <a:prstGeom prst="rect">
            <a:avLst/>
          </a:prstGeom>
        </p:spPr>
      </p:pic>
    </p:spTree>
    <p:extLst>
      <p:ext uri="{BB962C8B-B14F-4D97-AF65-F5344CB8AC3E}">
        <p14:creationId xmlns:p14="http://schemas.microsoft.com/office/powerpoint/2010/main" val="1028053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6D728CB5-5BD4-4761-9626-2745A492AE32}"/>
              </a:ext>
            </a:extLst>
          </p:cNvPr>
          <p:cNvPicPr>
            <a:picLocks noChangeAspect="1"/>
          </p:cNvPicPr>
          <p:nvPr/>
        </p:nvPicPr>
        <p:blipFill>
          <a:blip r:embed="rId3"/>
          <a:stretch>
            <a:fillRect/>
          </a:stretch>
        </p:blipFill>
        <p:spPr>
          <a:xfrm>
            <a:off x="0" y="1336388"/>
            <a:ext cx="5399307" cy="3479318"/>
          </a:xfrm>
          <a:prstGeom prst="rect">
            <a:avLst/>
          </a:prstGeom>
        </p:spPr>
      </p:pic>
      <p:sp>
        <p:nvSpPr>
          <p:cNvPr id="5" name="TextBox 4">
            <a:extLst>
              <a:ext uri="{FF2B5EF4-FFF2-40B4-BE49-F238E27FC236}">
                <a16:creationId xmlns:a16="http://schemas.microsoft.com/office/drawing/2014/main" id="{9445B292-9DB7-4579-B2E7-F03720203C57}"/>
              </a:ext>
            </a:extLst>
          </p:cNvPr>
          <p:cNvSpPr txBox="1"/>
          <p:nvPr/>
        </p:nvSpPr>
        <p:spPr>
          <a:xfrm>
            <a:off x="600075" y="885825"/>
            <a:ext cx="4242700" cy="369332"/>
          </a:xfrm>
          <a:prstGeom prst="rect">
            <a:avLst/>
          </a:prstGeom>
          <a:noFill/>
        </p:spPr>
        <p:txBody>
          <a:bodyPr wrap="none" rtlCol="0">
            <a:spAutoFit/>
          </a:bodyPr>
          <a:lstStyle/>
          <a:p>
            <a:r>
              <a:rPr lang="en-GB" dirty="0"/>
              <a:t>4to 5 varying alkaline basaltic compositions</a:t>
            </a:r>
          </a:p>
        </p:txBody>
      </p:sp>
      <p:pic>
        <p:nvPicPr>
          <p:cNvPr id="8" name="Picture 7" descr="Chart, scatter chart&#10;&#10;Description automatically generated">
            <a:extLst>
              <a:ext uri="{FF2B5EF4-FFF2-40B4-BE49-F238E27FC236}">
                <a16:creationId xmlns:a16="http://schemas.microsoft.com/office/drawing/2014/main" id="{E8D5DBD5-2979-4B82-871B-C50C020C9C4D}"/>
              </a:ext>
            </a:extLst>
          </p:cNvPr>
          <p:cNvPicPr>
            <a:picLocks noChangeAspect="1"/>
          </p:cNvPicPr>
          <p:nvPr/>
        </p:nvPicPr>
        <p:blipFill>
          <a:blip r:embed="rId4"/>
          <a:stretch>
            <a:fillRect/>
          </a:stretch>
        </p:blipFill>
        <p:spPr>
          <a:xfrm>
            <a:off x="5723157" y="1147762"/>
            <a:ext cx="5792568" cy="3820148"/>
          </a:xfrm>
          <a:prstGeom prst="rect">
            <a:avLst/>
          </a:prstGeom>
        </p:spPr>
      </p:pic>
      <p:pic>
        <p:nvPicPr>
          <p:cNvPr id="9" name="Picture 8">
            <a:extLst>
              <a:ext uri="{FF2B5EF4-FFF2-40B4-BE49-F238E27FC236}">
                <a16:creationId xmlns:a16="http://schemas.microsoft.com/office/drawing/2014/main" id="{00610871-DE3C-4388-B0B6-DD97D761990E}"/>
              </a:ext>
            </a:extLst>
          </p:cNvPr>
          <p:cNvPicPr>
            <a:picLocks noChangeAspect="1"/>
          </p:cNvPicPr>
          <p:nvPr/>
        </p:nvPicPr>
        <p:blipFill rotWithShape="1">
          <a:blip r:embed="rId5"/>
          <a:srcRect b="88210"/>
          <a:stretch/>
        </p:blipFill>
        <p:spPr>
          <a:xfrm>
            <a:off x="5546769" y="5276285"/>
            <a:ext cx="6145341" cy="672999"/>
          </a:xfrm>
          <a:prstGeom prst="rect">
            <a:avLst/>
          </a:prstGeom>
        </p:spPr>
      </p:pic>
      <p:pic>
        <p:nvPicPr>
          <p:cNvPr id="10" name="Picture 9">
            <a:extLst>
              <a:ext uri="{FF2B5EF4-FFF2-40B4-BE49-F238E27FC236}">
                <a16:creationId xmlns:a16="http://schemas.microsoft.com/office/drawing/2014/main" id="{5C22FFB7-9BAA-411A-86B5-98E01C08CD14}"/>
              </a:ext>
            </a:extLst>
          </p:cNvPr>
          <p:cNvPicPr>
            <a:picLocks noChangeAspect="1"/>
          </p:cNvPicPr>
          <p:nvPr/>
        </p:nvPicPr>
        <p:blipFill>
          <a:blip r:embed="rId6"/>
          <a:stretch>
            <a:fillRect/>
          </a:stretch>
        </p:blipFill>
        <p:spPr>
          <a:xfrm>
            <a:off x="5904434" y="1309537"/>
            <a:ext cx="5430013" cy="3804973"/>
          </a:xfrm>
          <a:prstGeom prst="rect">
            <a:avLst/>
          </a:prstGeom>
        </p:spPr>
      </p:pic>
      <p:sp>
        <p:nvSpPr>
          <p:cNvPr id="11" name="TextBox 10">
            <a:extLst>
              <a:ext uri="{FF2B5EF4-FFF2-40B4-BE49-F238E27FC236}">
                <a16:creationId xmlns:a16="http://schemas.microsoft.com/office/drawing/2014/main" id="{35FB763A-5CB3-47E7-94D9-08D3823749DE}"/>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1997</a:t>
            </a:r>
            <a:endParaRPr lang="en-US" sz="4000" b="1" dirty="0"/>
          </a:p>
        </p:txBody>
      </p:sp>
    </p:spTree>
    <p:extLst>
      <p:ext uri="{BB962C8B-B14F-4D97-AF65-F5344CB8AC3E}">
        <p14:creationId xmlns:p14="http://schemas.microsoft.com/office/powerpoint/2010/main" val="404118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50B3F2-8BA0-4B5E-9765-926D6229D8B2}"/>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1997</a:t>
            </a:r>
            <a:endParaRPr lang="en-US" sz="4000" b="1" dirty="0"/>
          </a:p>
        </p:txBody>
      </p:sp>
      <p:pic>
        <p:nvPicPr>
          <p:cNvPr id="6" name="Picture 5" descr="Text, letter&#10;&#10;Description automatically generated">
            <a:extLst>
              <a:ext uri="{FF2B5EF4-FFF2-40B4-BE49-F238E27FC236}">
                <a16:creationId xmlns:a16="http://schemas.microsoft.com/office/drawing/2014/main" id="{01A34A42-4F80-45B6-B2AF-F0E8362BE16D}"/>
              </a:ext>
            </a:extLst>
          </p:cNvPr>
          <p:cNvPicPr>
            <a:picLocks noChangeAspect="1"/>
          </p:cNvPicPr>
          <p:nvPr/>
        </p:nvPicPr>
        <p:blipFill>
          <a:blip r:embed="rId3"/>
          <a:stretch>
            <a:fillRect/>
          </a:stretch>
        </p:blipFill>
        <p:spPr>
          <a:xfrm>
            <a:off x="464684" y="2005012"/>
            <a:ext cx="4752975" cy="2847975"/>
          </a:xfrm>
          <a:prstGeom prst="rect">
            <a:avLst/>
          </a:prstGeom>
        </p:spPr>
      </p:pic>
      <p:sp>
        <p:nvSpPr>
          <p:cNvPr id="7" name="TextBox 6">
            <a:extLst>
              <a:ext uri="{FF2B5EF4-FFF2-40B4-BE49-F238E27FC236}">
                <a16:creationId xmlns:a16="http://schemas.microsoft.com/office/drawing/2014/main" id="{3E4C5C29-87FD-420F-B837-8A0CD3328299}"/>
              </a:ext>
            </a:extLst>
          </p:cNvPr>
          <p:cNvSpPr txBox="1"/>
          <p:nvPr/>
        </p:nvSpPr>
        <p:spPr>
          <a:xfrm>
            <a:off x="1698171" y="1349828"/>
            <a:ext cx="2980303" cy="477054"/>
          </a:xfrm>
          <a:prstGeom prst="rect">
            <a:avLst/>
          </a:prstGeom>
          <a:noFill/>
        </p:spPr>
        <p:txBody>
          <a:bodyPr wrap="none" rtlCol="0">
            <a:spAutoFit/>
          </a:bodyPr>
          <a:lstStyle/>
          <a:p>
            <a:r>
              <a:rPr lang="en-GB" sz="2500" b="1" dirty="0">
                <a:solidFill>
                  <a:srgbClr val="FF0000"/>
                </a:solidFill>
              </a:rPr>
              <a:t>Thermodynamic part</a:t>
            </a:r>
          </a:p>
        </p:txBody>
      </p:sp>
      <p:sp>
        <p:nvSpPr>
          <p:cNvPr id="13" name="Oval 12">
            <a:extLst>
              <a:ext uri="{FF2B5EF4-FFF2-40B4-BE49-F238E27FC236}">
                <a16:creationId xmlns:a16="http://schemas.microsoft.com/office/drawing/2014/main" id="{3375C758-9A61-45E8-A96E-CDD81E77DCA3}"/>
              </a:ext>
            </a:extLst>
          </p:cNvPr>
          <p:cNvSpPr/>
          <p:nvPr/>
        </p:nvSpPr>
        <p:spPr>
          <a:xfrm>
            <a:off x="2427514" y="2133600"/>
            <a:ext cx="1077686" cy="475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3E09F75-B8CE-4D81-BF70-C6D6E1DFE18E}"/>
              </a:ext>
            </a:extLst>
          </p:cNvPr>
          <p:cNvSpPr/>
          <p:nvPr/>
        </p:nvSpPr>
        <p:spPr>
          <a:xfrm>
            <a:off x="2427513" y="3677663"/>
            <a:ext cx="1175657" cy="4759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2E5C57D-3BFE-4FE1-A3FF-592DAAD2558E}"/>
              </a:ext>
            </a:extLst>
          </p:cNvPr>
          <p:cNvSpPr txBox="1"/>
          <p:nvPr/>
        </p:nvSpPr>
        <p:spPr>
          <a:xfrm>
            <a:off x="1066647" y="5323506"/>
            <a:ext cx="2478435" cy="369332"/>
          </a:xfrm>
          <a:prstGeom prst="rect">
            <a:avLst/>
          </a:prstGeom>
          <a:noFill/>
        </p:spPr>
        <p:txBody>
          <a:bodyPr wrap="none" rtlCol="0">
            <a:spAutoFit/>
          </a:bodyPr>
          <a:lstStyle/>
          <a:p>
            <a:r>
              <a:rPr lang="en-GB" b="1" dirty="0"/>
              <a:t>From Dixon et al. (1995)</a:t>
            </a:r>
          </a:p>
        </p:txBody>
      </p:sp>
      <p:sp>
        <p:nvSpPr>
          <p:cNvPr id="18" name="TextBox 17">
            <a:extLst>
              <a:ext uri="{FF2B5EF4-FFF2-40B4-BE49-F238E27FC236}">
                <a16:creationId xmlns:a16="http://schemas.microsoft.com/office/drawing/2014/main" id="{D4E05C26-CB45-4BE3-99EC-8AA7B9048A3E}"/>
              </a:ext>
            </a:extLst>
          </p:cNvPr>
          <p:cNvSpPr txBox="1"/>
          <p:nvPr/>
        </p:nvSpPr>
        <p:spPr>
          <a:xfrm>
            <a:off x="6974343" y="1332110"/>
            <a:ext cx="3303468" cy="861774"/>
          </a:xfrm>
          <a:prstGeom prst="rect">
            <a:avLst/>
          </a:prstGeom>
          <a:noFill/>
        </p:spPr>
        <p:txBody>
          <a:bodyPr wrap="none" rtlCol="0">
            <a:spAutoFit/>
          </a:bodyPr>
          <a:lstStyle/>
          <a:p>
            <a:pPr algn="ctr"/>
            <a:r>
              <a:rPr lang="en-GB" sz="2500" b="1" dirty="0">
                <a:solidFill>
                  <a:srgbClr val="FF0000"/>
                </a:solidFill>
              </a:rPr>
              <a:t>Empirical correction for</a:t>
            </a:r>
          </a:p>
          <a:p>
            <a:pPr algn="ctr"/>
            <a:r>
              <a:rPr lang="en-GB" sz="2500" b="1" dirty="0">
                <a:solidFill>
                  <a:srgbClr val="FF0000"/>
                </a:solidFill>
              </a:rPr>
              <a:t>melt composition</a:t>
            </a:r>
          </a:p>
        </p:txBody>
      </p:sp>
      <p:pic>
        <p:nvPicPr>
          <p:cNvPr id="19" name="Picture 18">
            <a:extLst>
              <a:ext uri="{FF2B5EF4-FFF2-40B4-BE49-F238E27FC236}">
                <a16:creationId xmlns:a16="http://schemas.microsoft.com/office/drawing/2014/main" id="{FD164BAF-12B3-46E0-9DB8-751FFF782DB6}"/>
              </a:ext>
            </a:extLst>
          </p:cNvPr>
          <p:cNvPicPr>
            <a:picLocks noChangeAspect="1"/>
          </p:cNvPicPr>
          <p:nvPr/>
        </p:nvPicPr>
        <p:blipFill>
          <a:blip r:embed="rId4"/>
          <a:stretch>
            <a:fillRect/>
          </a:stretch>
        </p:blipFill>
        <p:spPr>
          <a:xfrm>
            <a:off x="5565999" y="3915613"/>
            <a:ext cx="6213792" cy="631911"/>
          </a:xfrm>
          <a:prstGeom prst="rect">
            <a:avLst/>
          </a:prstGeom>
        </p:spPr>
      </p:pic>
      <p:pic>
        <p:nvPicPr>
          <p:cNvPr id="20" name="Picture 19" descr="A picture containing logo&#10;&#10;Description automatically generated">
            <a:extLst>
              <a:ext uri="{FF2B5EF4-FFF2-40B4-BE49-F238E27FC236}">
                <a16:creationId xmlns:a16="http://schemas.microsoft.com/office/drawing/2014/main" id="{B024EC8B-7815-41B1-8C49-2136E8FF229F}"/>
              </a:ext>
            </a:extLst>
          </p:cNvPr>
          <p:cNvPicPr>
            <a:picLocks noChangeAspect="1"/>
          </p:cNvPicPr>
          <p:nvPr/>
        </p:nvPicPr>
        <p:blipFill>
          <a:blip r:embed="rId5"/>
          <a:stretch>
            <a:fillRect/>
          </a:stretch>
        </p:blipFill>
        <p:spPr>
          <a:xfrm>
            <a:off x="5390903" y="2402010"/>
            <a:ext cx="6412614" cy="707886"/>
          </a:xfrm>
          <a:prstGeom prst="rect">
            <a:avLst/>
          </a:prstGeom>
        </p:spPr>
      </p:pic>
      <p:sp>
        <p:nvSpPr>
          <p:cNvPr id="21" name="Oval 20">
            <a:extLst>
              <a:ext uri="{FF2B5EF4-FFF2-40B4-BE49-F238E27FC236}">
                <a16:creationId xmlns:a16="http://schemas.microsoft.com/office/drawing/2014/main" id="{1ED1178B-614C-4CB0-930F-8DDE31BF97A4}"/>
              </a:ext>
            </a:extLst>
          </p:cNvPr>
          <p:cNvSpPr/>
          <p:nvPr/>
        </p:nvSpPr>
        <p:spPr>
          <a:xfrm>
            <a:off x="5370058" y="2440442"/>
            <a:ext cx="6357257" cy="836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973A3EF-F997-478C-8760-AA7341BC7FF5}"/>
              </a:ext>
            </a:extLst>
          </p:cNvPr>
          <p:cNvSpPr/>
          <p:nvPr/>
        </p:nvSpPr>
        <p:spPr>
          <a:xfrm>
            <a:off x="5370057" y="3867919"/>
            <a:ext cx="6357257" cy="83615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763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D00541-1E05-0C41-AC82-F3757B82713E}"/>
              </a:ext>
            </a:extLst>
          </p:cNvPr>
          <p:cNvSpPr>
            <a:spLocks noGrp="1"/>
          </p:cNvSpPr>
          <p:nvPr>
            <p:ph idx="1"/>
          </p:nvPr>
        </p:nvSpPr>
        <p:spPr>
          <a:xfrm>
            <a:off x="325821" y="220718"/>
            <a:ext cx="11634951" cy="1587061"/>
          </a:xfrm>
        </p:spPr>
        <p:txBody>
          <a:bodyPr/>
          <a:lstStyle/>
          <a:p>
            <a:pPr marL="0" indent="0" algn="ctr">
              <a:buNone/>
            </a:pPr>
            <a:r>
              <a:rPr lang="en-IS" dirty="0"/>
              <a:t>The practical exercises will take place on “the cloud”. Go to:</a:t>
            </a:r>
          </a:p>
          <a:p>
            <a:pPr marL="0" indent="0" algn="ctr">
              <a:buNone/>
            </a:pPr>
            <a:r>
              <a:rPr lang="en-GB" b="1" dirty="0"/>
              <a:t>v</a:t>
            </a:r>
            <a:r>
              <a:rPr lang="en-IS" b="1" dirty="0"/>
              <a:t>esicalworkshop.simonwmatthews.com</a:t>
            </a:r>
          </a:p>
          <a:p>
            <a:pPr marL="0" indent="0" algn="ctr">
              <a:buNone/>
            </a:pPr>
            <a:r>
              <a:rPr lang="en-IS" u="sng" dirty="0"/>
              <a:t>Log in NOW, or sign-up (it is not too late!)</a:t>
            </a:r>
          </a:p>
        </p:txBody>
      </p:sp>
      <p:sp>
        <p:nvSpPr>
          <p:cNvPr id="7" name="TextBox 6">
            <a:extLst>
              <a:ext uri="{FF2B5EF4-FFF2-40B4-BE49-F238E27FC236}">
                <a16:creationId xmlns:a16="http://schemas.microsoft.com/office/drawing/2014/main" id="{89CCE92B-9173-CC48-934F-296CEDF1AAC4}"/>
              </a:ext>
            </a:extLst>
          </p:cNvPr>
          <p:cNvSpPr txBox="1"/>
          <p:nvPr/>
        </p:nvSpPr>
        <p:spPr>
          <a:xfrm>
            <a:off x="325821" y="1900958"/>
            <a:ext cx="11529848" cy="4093428"/>
          </a:xfrm>
          <a:prstGeom prst="rect">
            <a:avLst/>
          </a:prstGeom>
          <a:noFill/>
        </p:spPr>
        <p:txBody>
          <a:bodyPr wrap="square" numCol="2" spcCol="72000">
            <a:spAutoFit/>
          </a:bodyPr>
          <a:lstStyle/>
          <a:p>
            <a:r>
              <a:rPr lang="en-IS" sz="2000" dirty="0"/>
              <a:t>Introduction to Solubility Modelling (Penny)</a:t>
            </a:r>
          </a:p>
          <a:p>
            <a:endParaRPr lang="en-IS" sz="2000" dirty="0"/>
          </a:p>
          <a:p>
            <a:r>
              <a:rPr lang="en-IS" sz="2000" dirty="0"/>
              <a:t>Introduction to Python (Simon)</a:t>
            </a:r>
          </a:p>
          <a:p>
            <a:endParaRPr lang="en-IS" sz="2000" dirty="0"/>
          </a:p>
          <a:p>
            <a:r>
              <a:rPr lang="en-IS" sz="2000" dirty="0"/>
              <a:t>EXERCISE 1: Jupyter Notebooks + Python (Simon)</a:t>
            </a:r>
          </a:p>
          <a:p>
            <a:endParaRPr lang="en-IS" sz="2000" dirty="0"/>
          </a:p>
          <a:p>
            <a:r>
              <a:rPr lang="en-IS" sz="2000" dirty="0"/>
              <a:t>A history of Solubility Models (Penny)</a:t>
            </a:r>
          </a:p>
          <a:p>
            <a:endParaRPr lang="en-IS" sz="2000" dirty="0"/>
          </a:p>
          <a:p>
            <a:r>
              <a:rPr lang="en-IS" sz="2000" dirty="0"/>
              <a:t>EXERCISE 2: Using VESIcal (Simon)</a:t>
            </a:r>
          </a:p>
          <a:p>
            <a:endParaRPr lang="en-IS" sz="2000" dirty="0"/>
          </a:p>
          <a:p>
            <a:r>
              <a:rPr lang="en-IS" sz="2000" dirty="0"/>
              <a:t>Comparing Solubility Models (Penny)</a:t>
            </a:r>
          </a:p>
          <a:p>
            <a:endParaRPr lang="en-IS" sz="2000" dirty="0"/>
          </a:p>
          <a:p>
            <a:r>
              <a:rPr lang="en-IS" sz="2000" dirty="0"/>
              <a:t>EXERCISE 3: Batch Calculations (Simon)</a:t>
            </a:r>
          </a:p>
          <a:p>
            <a:r>
              <a:rPr lang="en-IS" sz="2000" dirty="0"/>
              <a:t>Evaluating Solubility Model Differences (Penny)</a:t>
            </a:r>
          </a:p>
          <a:p>
            <a:endParaRPr lang="en-IS" sz="2000" dirty="0"/>
          </a:p>
          <a:p>
            <a:r>
              <a:rPr lang="en-IS" sz="2000" dirty="0"/>
              <a:t>EXERCISE 4: Degassing Calculations (Simon)</a:t>
            </a:r>
          </a:p>
          <a:p>
            <a:endParaRPr lang="en-IS" sz="2000" dirty="0"/>
          </a:p>
          <a:p>
            <a:r>
              <a:rPr lang="en-IS" sz="2000" dirty="0"/>
              <a:t>Uncertainties in Saturation Pressure Calcs (P</a:t>
            </a:r>
            <a:r>
              <a:rPr lang="en-GB" sz="2000" dirty="0"/>
              <a:t>e</a:t>
            </a:r>
            <a:r>
              <a:rPr lang="en-IS" sz="2000" dirty="0"/>
              <a:t>nny)</a:t>
            </a:r>
          </a:p>
          <a:p>
            <a:endParaRPr lang="en-IS" sz="2000" dirty="0"/>
          </a:p>
          <a:p>
            <a:r>
              <a:rPr lang="en-IS" sz="2000" dirty="0"/>
              <a:t>EXERCISE 5: Sensitivity Tests (Simon)</a:t>
            </a:r>
          </a:p>
          <a:p>
            <a:endParaRPr lang="en-IS" sz="2000" dirty="0"/>
          </a:p>
          <a:p>
            <a:r>
              <a:rPr lang="en-IS" sz="2000" dirty="0"/>
              <a:t>Conclusions (Penny)</a:t>
            </a:r>
          </a:p>
          <a:p>
            <a:endParaRPr lang="en-IS" sz="2000" dirty="0"/>
          </a:p>
          <a:p>
            <a:r>
              <a:rPr lang="en-IS" sz="2000" dirty="0"/>
              <a:t>Q&amp;A (Penny &amp; Simon)</a:t>
            </a:r>
          </a:p>
          <a:p>
            <a:endParaRPr lang="en-IS" sz="2000" dirty="0"/>
          </a:p>
        </p:txBody>
      </p:sp>
      <p:sp>
        <p:nvSpPr>
          <p:cNvPr id="8" name="Content Placeholder 2">
            <a:extLst>
              <a:ext uri="{FF2B5EF4-FFF2-40B4-BE49-F238E27FC236}">
                <a16:creationId xmlns:a16="http://schemas.microsoft.com/office/drawing/2014/main" id="{E61CAB3D-19AB-1C42-AC95-EF5B927E4CB9}"/>
              </a:ext>
            </a:extLst>
          </p:cNvPr>
          <p:cNvSpPr txBox="1">
            <a:spLocks/>
          </p:cNvSpPr>
          <p:nvPr/>
        </p:nvSpPr>
        <p:spPr>
          <a:xfrm>
            <a:off x="220718" y="6087565"/>
            <a:ext cx="11634951" cy="549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Need Help? Have Questions? Put them in the chat and we will help you ASAP!</a:t>
            </a:r>
            <a:endParaRPr lang="en-IS" u="sng" dirty="0"/>
          </a:p>
        </p:txBody>
      </p:sp>
    </p:spTree>
    <p:extLst>
      <p:ext uri="{BB962C8B-B14F-4D97-AF65-F5344CB8AC3E}">
        <p14:creationId xmlns:p14="http://schemas.microsoft.com/office/powerpoint/2010/main" val="2786596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191727-E4D2-4680-BD36-0820CA4720C7}"/>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1998</a:t>
            </a:r>
            <a:endParaRPr lang="en-US" sz="4000" b="1" dirty="0"/>
          </a:p>
        </p:txBody>
      </p:sp>
      <p:pic>
        <p:nvPicPr>
          <p:cNvPr id="3" name="Picture 2" descr="Text&#10;&#10;Description automatically generated">
            <a:extLst>
              <a:ext uri="{FF2B5EF4-FFF2-40B4-BE49-F238E27FC236}">
                <a16:creationId xmlns:a16="http://schemas.microsoft.com/office/drawing/2014/main" id="{691C0F01-A74E-46BD-B161-B8A53DCF9EA2}"/>
              </a:ext>
            </a:extLst>
          </p:cNvPr>
          <p:cNvPicPr>
            <a:picLocks noChangeAspect="1"/>
          </p:cNvPicPr>
          <p:nvPr/>
        </p:nvPicPr>
        <p:blipFill>
          <a:blip r:embed="rId3"/>
          <a:stretch>
            <a:fillRect/>
          </a:stretch>
        </p:blipFill>
        <p:spPr>
          <a:xfrm>
            <a:off x="1273629" y="567209"/>
            <a:ext cx="8991599" cy="2300176"/>
          </a:xfrm>
          <a:prstGeom prst="rect">
            <a:avLst/>
          </a:prstGeom>
        </p:spPr>
      </p:pic>
      <p:pic>
        <p:nvPicPr>
          <p:cNvPr id="15" name="Picture 14" descr="Diagram, engineering drawing&#10;&#10;Description automatically generated">
            <a:extLst>
              <a:ext uri="{FF2B5EF4-FFF2-40B4-BE49-F238E27FC236}">
                <a16:creationId xmlns:a16="http://schemas.microsoft.com/office/drawing/2014/main" id="{BC3E4C2B-12F5-4D61-BF93-518D7F79504D}"/>
              </a:ext>
            </a:extLst>
          </p:cNvPr>
          <p:cNvPicPr>
            <a:picLocks noChangeAspect="1"/>
          </p:cNvPicPr>
          <p:nvPr/>
        </p:nvPicPr>
        <p:blipFill>
          <a:blip r:embed="rId4"/>
          <a:stretch>
            <a:fillRect/>
          </a:stretch>
        </p:blipFill>
        <p:spPr>
          <a:xfrm>
            <a:off x="2089376" y="2388733"/>
            <a:ext cx="7544481" cy="4233823"/>
          </a:xfrm>
          <a:prstGeom prst="rect">
            <a:avLst/>
          </a:prstGeom>
        </p:spPr>
      </p:pic>
    </p:spTree>
    <p:extLst>
      <p:ext uri="{BB962C8B-B14F-4D97-AF65-F5344CB8AC3E}">
        <p14:creationId xmlns:p14="http://schemas.microsoft.com/office/powerpoint/2010/main" val="992646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191727-E4D2-4680-BD36-0820CA4720C7}"/>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1998</a:t>
            </a:r>
            <a:endParaRPr lang="en-US" sz="4000" b="1" dirty="0"/>
          </a:p>
        </p:txBody>
      </p:sp>
      <p:pic>
        <p:nvPicPr>
          <p:cNvPr id="3" name="Picture 2" descr="Text&#10;&#10;Description automatically generated">
            <a:extLst>
              <a:ext uri="{FF2B5EF4-FFF2-40B4-BE49-F238E27FC236}">
                <a16:creationId xmlns:a16="http://schemas.microsoft.com/office/drawing/2014/main" id="{691C0F01-A74E-46BD-B161-B8A53DCF9EA2}"/>
              </a:ext>
            </a:extLst>
          </p:cNvPr>
          <p:cNvPicPr>
            <a:picLocks noChangeAspect="1"/>
          </p:cNvPicPr>
          <p:nvPr/>
        </p:nvPicPr>
        <p:blipFill>
          <a:blip r:embed="rId3"/>
          <a:stretch>
            <a:fillRect/>
          </a:stretch>
        </p:blipFill>
        <p:spPr>
          <a:xfrm>
            <a:off x="1273629" y="567209"/>
            <a:ext cx="8991599" cy="2300176"/>
          </a:xfrm>
          <a:prstGeom prst="rect">
            <a:avLst/>
          </a:prstGeom>
        </p:spPr>
      </p:pic>
      <p:pic>
        <p:nvPicPr>
          <p:cNvPr id="5" name="Picture 4" descr="A screenshot of a text message&#10;&#10;Description automatically generated with low confidence">
            <a:extLst>
              <a:ext uri="{FF2B5EF4-FFF2-40B4-BE49-F238E27FC236}">
                <a16:creationId xmlns:a16="http://schemas.microsoft.com/office/drawing/2014/main" id="{B3972D03-4D03-4D82-8D9E-06290290743F}"/>
              </a:ext>
            </a:extLst>
          </p:cNvPr>
          <p:cNvPicPr>
            <a:picLocks noChangeAspect="1"/>
          </p:cNvPicPr>
          <p:nvPr/>
        </p:nvPicPr>
        <p:blipFill>
          <a:blip r:embed="rId4"/>
          <a:stretch>
            <a:fillRect/>
          </a:stretch>
        </p:blipFill>
        <p:spPr>
          <a:xfrm>
            <a:off x="1734673" y="3254970"/>
            <a:ext cx="8722654" cy="1471291"/>
          </a:xfrm>
          <a:prstGeom prst="rect">
            <a:avLst/>
          </a:prstGeom>
        </p:spPr>
      </p:pic>
      <p:pic>
        <p:nvPicPr>
          <p:cNvPr id="12" name="Picture 11">
            <a:extLst>
              <a:ext uri="{FF2B5EF4-FFF2-40B4-BE49-F238E27FC236}">
                <a16:creationId xmlns:a16="http://schemas.microsoft.com/office/drawing/2014/main" id="{30D30C06-934A-4A1C-A612-623D1505A169}"/>
              </a:ext>
            </a:extLst>
          </p:cNvPr>
          <p:cNvPicPr>
            <a:picLocks noChangeAspect="1"/>
          </p:cNvPicPr>
          <p:nvPr/>
        </p:nvPicPr>
        <p:blipFill>
          <a:blip r:embed="rId5"/>
          <a:stretch>
            <a:fillRect/>
          </a:stretch>
        </p:blipFill>
        <p:spPr>
          <a:xfrm>
            <a:off x="1943100" y="5951559"/>
            <a:ext cx="8305800" cy="695325"/>
          </a:xfrm>
          <a:prstGeom prst="rect">
            <a:avLst/>
          </a:prstGeom>
        </p:spPr>
      </p:pic>
      <p:sp>
        <p:nvSpPr>
          <p:cNvPr id="11" name="Oval 10">
            <a:extLst>
              <a:ext uri="{FF2B5EF4-FFF2-40B4-BE49-F238E27FC236}">
                <a16:creationId xmlns:a16="http://schemas.microsoft.com/office/drawing/2014/main" id="{87A5281F-3CCC-429A-A382-4B1DFF086782}"/>
              </a:ext>
            </a:extLst>
          </p:cNvPr>
          <p:cNvSpPr/>
          <p:nvPr/>
        </p:nvSpPr>
        <p:spPr>
          <a:xfrm>
            <a:off x="5856513" y="3572536"/>
            <a:ext cx="925287" cy="8361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B19C88E-316E-451C-B3F5-D67C29421EFD}"/>
              </a:ext>
            </a:extLst>
          </p:cNvPr>
          <p:cNvSpPr txBox="1"/>
          <p:nvPr/>
        </p:nvSpPr>
        <p:spPr>
          <a:xfrm>
            <a:off x="5004028" y="5050427"/>
            <a:ext cx="3303468" cy="861774"/>
          </a:xfrm>
          <a:prstGeom prst="rect">
            <a:avLst/>
          </a:prstGeom>
          <a:noFill/>
        </p:spPr>
        <p:txBody>
          <a:bodyPr wrap="none" rtlCol="0">
            <a:spAutoFit/>
          </a:bodyPr>
          <a:lstStyle/>
          <a:p>
            <a:pPr algn="ctr"/>
            <a:r>
              <a:rPr lang="en-GB" sz="2500" b="1" dirty="0">
                <a:solidFill>
                  <a:srgbClr val="FF0000"/>
                </a:solidFill>
              </a:rPr>
              <a:t>Empirical correction for</a:t>
            </a:r>
          </a:p>
          <a:p>
            <a:pPr algn="ctr"/>
            <a:r>
              <a:rPr lang="en-GB" sz="2500" b="1" dirty="0">
                <a:solidFill>
                  <a:srgbClr val="FF0000"/>
                </a:solidFill>
              </a:rPr>
              <a:t>melt composition</a:t>
            </a:r>
          </a:p>
        </p:txBody>
      </p:sp>
      <p:cxnSp>
        <p:nvCxnSpPr>
          <p:cNvPr id="14" name="Straight Arrow Connector 13">
            <a:extLst>
              <a:ext uri="{FF2B5EF4-FFF2-40B4-BE49-F238E27FC236}">
                <a16:creationId xmlns:a16="http://schemas.microsoft.com/office/drawing/2014/main" id="{B9CFCB09-A0BE-47AF-BB35-3E713EA8B6BD}"/>
              </a:ext>
            </a:extLst>
          </p:cNvPr>
          <p:cNvCxnSpPr/>
          <p:nvPr/>
        </p:nvCxnSpPr>
        <p:spPr>
          <a:xfrm flipH="1">
            <a:off x="6237514" y="4454158"/>
            <a:ext cx="81642" cy="5896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6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4C7C22A7-7144-41B3-8080-DEA2176C9EA0}"/>
              </a:ext>
            </a:extLst>
          </p:cNvPr>
          <p:cNvPicPr>
            <a:picLocks noChangeAspect="1"/>
          </p:cNvPicPr>
          <p:nvPr/>
        </p:nvPicPr>
        <p:blipFill rotWithShape="1">
          <a:blip r:embed="rId3"/>
          <a:srcRect l="32596" r="34413" b="34746"/>
          <a:stretch/>
        </p:blipFill>
        <p:spPr>
          <a:xfrm>
            <a:off x="244220" y="536327"/>
            <a:ext cx="3490189" cy="1376284"/>
          </a:xfrm>
          <a:prstGeom prst="rect">
            <a:avLst/>
          </a:prstGeom>
        </p:spPr>
      </p:pic>
      <p:sp>
        <p:nvSpPr>
          <p:cNvPr id="5" name="TextBox 4">
            <a:extLst>
              <a:ext uri="{FF2B5EF4-FFF2-40B4-BE49-F238E27FC236}">
                <a16:creationId xmlns:a16="http://schemas.microsoft.com/office/drawing/2014/main" id="{B255E0BD-5F93-40A9-962C-B903E81F5CD2}"/>
              </a:ext>
            </a:extLst>
          </p:cNvPr>
          <p:cNvSpPr txBox="1"/>
          <p:nvPr/>
        </p:nvSpPr>
        <p:spPr>
          <a:xfrm>
            <a:off x="1284238" y="1674311"/>
            <a:ext cx="832279" cy="477054"/>
          </a:xfrm>
          <a:prstGeom prst="rect">
            <a:avLst/>
          </a:prstGeom>
          <a:noFill/>
        </p:spPr>
        <p:txBody>
          <a:bodyPr wrap="none" rtlCol="0">
            <a:spAutoFit/>
          </a:bodyPr>
          <a:lstStyle/>
          <a:p>
            <a:r>
              <a:rPr lang="en-GB" sz="2500" b="1" dirty="0"/>
              <a:t>1997</a:t>
            </a:r>
          </a:p>
        </p:txBody>
      </p:sp>
      <p:pic>
        <p:nvPicPr>
          <p:cNvPr id="8" name="Picture 7" descr="Text, Word&#10;&#10;Description automatically generated">
            <a:extLst>
              <a:ext uri="{FF2B5EF4-FFF2-40B4-BE49-F238E27FC236}">
                <a16:creationId xmlns:a16="http://schemas.microsoft.com/office/drawing/2014/main" id="{219EFD51-DF70-434D-8856-63F96EACC889}"/>
              </a:ext>
            </a:extLst>
          </p:cNvPr>
          <p:cNvPicPr>
            <a:picLocks noChangeAspect="1"/>
          </p:cNvPicPr>
          <p:nvPr/>
        </p:nvPicPr>
        <p:blipFill>
          <a:blip r:embed="rId4"/>
          <a:stretch>
            <a:fillRect/>
          </a:stretch>
        </p:blipFill>
        <p:spPr>
          <a:xfrm>
            <a:off x="4612869" y="1036136"/>
            <a:ext cx="7448550" cy="1276350"/>
          </a:xfrm>
          <a:prstGeom prst="rect">
            <a:avLst/>
          </a:prstGeom>
        </p:spPr>
      </p:pic>
      <p:sp>
        <p:nvSpPr>
          <p:cNvPr id="9" name="TextBox 8">
            <a:extLst>
              <a:ext uri="{FF2B5EF4-FFF2-40B4-BE49-F238E27FC236}">
                <a16:creationId xmlns:a16="http://schemas.microsoft.com/office/drawing/2014/main" id="{2B6F809D-5850-4A3C-94D9-FEABBC8894B2}"/>
              </a:ext>
            </a:extLst>
          </p:cNvPr>
          <p:cNvSpPr txBox="1"/>
          <p:nvPr/>
        </p:nvSpPr>
        <p:spPr>
          <a:xfrm>
            <a:off x="7504865" y="2151365"/>
            <a:ext cx="832279" cy="477054"/>
          </a:xfrm>
          <a:prstGeom prst="rect">
            <a:avLst/>
          </a:prstGeom>
          <a:noFill/>
        </p:spPr>
        <p:txBody>
          <a:bodyPr wrap="none" rtlCol="0">
            <a:spAutoFit/>
          </a:bodyPr>
          <a:lstStyle/>
          <a:p>
            <a:r>
              <a:rPr lang="en-GB" sz="2500" b="1" dirty="0"/>
              <a:t>2002</a:t>
            </a:r>
          </a:p>
        </p:txBody>
      </p:sp>
      <p:pic>
        <p:nvPicPr>
          <p:cNvPr id="5122" name="Picture 2">
            <a:extLst>
              <a:ext uri="{FF2B5EF4-FFF2-40B4-BE49-F238E27FC236}">
                <a16:creationId xmlns:a16="http://schemas.microsoft.com/office/drawing/2014/main" id="{3ECFF5B3-30A5-405F-935C-BD091BE135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27" r="35520"/>
          <a:stretch/>
        </p:blipFill>
        <p:spPr bwMode="auto">
          <a:xfrm rot="5400000">
            <a:off x="7405215" y="1912078"/>
            <a:ext cx="1455936" cy="30170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966A79CA-5B7F-44D7-A1ED-F1966BBE1F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106" y="2063570"/>
            <a:ext cx="3064093" cy="23345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CF6484-F965-4876-9147-A3404449CF9F}"/>
              </a:ext>
            </a:extLst>
          </p:cNvPr>
          <p:cNvSpPr txBox="1"/>
          <p:nvPr/>
        </p:nvSpPr>
        <p:spPr>
          <a:xfrm>
            <a:off x="9024258" y="2639271"/>
            <a:ext cx="1915845" cy="369332"/>
          </a:xfrm>
          <a:prstGeom prst="rect">
            <a:avLst/>
          </a:prstGeom>
          <a:noFill/>
        </p:spPr>
        <p:txBody>
          <a:bodyPr wrap="none" rtlCol="0">
            <a:spAutoFit/>
          </a:bodyPr>
          <a:lstStyle/>
          <a:p>
            <a:r>
              <a:rPr lang="en-GB" dirty="0">
                <a:solidFill>
                  <a:srgbClr val="FF0000"/>
                </a:solidFill>
              </a:rPr>
              <a:t>1</a:t>
            </a:r>
            <a:r>
              <a:rPr lang="en-GB" baseline="30000" dirty="0">
                <a:solidFill>
                  <a:srgbClr val="FF0000"/>
                </a:solidFill>
              </a:rPr>
              <a:t>st</a:t>
            </a:r>
            <a:r>
              <a:rPr lang="en-GB" dirty="0">
                <a:solidFill>
                  <a:srgbClr val="FF0000"/>
                </a:solidFill>
              </a:rPr>
              <a:t> Camera phone!</a:t>
            </a:r>
          </a:p>
        </p:txBody>
      </p:sp>
      <p:pic>
        <p:nvPicPr>
          <p:cNvPr id="15" name="Picture 14">
            <a:extLst>
              <a:ext uri="{FF2B5EF4-FFF2-40B4-BE49-F238E27FC236}">
                <a16:creationId xmlns:a16="http://schemas.microsoft.com/office/drawing/2014/main" id="{E3E64901-FE3F-400D-9F3C-D50F417ABF81}"/>
              </a:ext>
            </a:extLst>
          </p:cNvPr>
          <p:cNvPicPr>
            <a:picLocks noChangeAspect="1"/>
          </p:cNvPicPr>
          <p:nvPr/>
        </p:nvPicPr>
        <p:blipFill>
          <a:blip r:embed="rId7"/>
          <a:stretch>
            <a:fillRect/>
          </a:stretch>
        </p:blipFill>
        <p:spPr>
          <a:xfrm>
            <a:off x="5500998" y="2289356"/>
            <a:ext cx="5264370" cy="4512318"/>
          </a:xfrm>
          <a:prstGeom prst="rect">
            <a:avLst/>
          </a:prstGeom>
        </p:spPr>
      </p:pic>
      <p:sp>
        <p:nvSpPr>
          <p:cNvPr id="16" name="TextBox 15">
            <a:extLst>
              <a:ext uri="{FF2B5EF4-FFF2-40B4-BE49-F238E27FC236}">
                <a16:creationId xmlns:a16="http://schemas.microsoft.com/office/drawing/2014/main" id="{59C9812E-254F-4718-84D7-6A3452560F7D}"/>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2002</a:t>
            </a:r>
            <a:endParaRPr lang="en-US" sz="4000" b="1" dirty="0"/>
          </a:p>
        </p:txBody>
      </p:sp>
      <p:sp>
        <p:nvSpPr>
          <p:cNvPr id="3" name="TextBox 2">
            <a:extLst>
              <a:ext uri="{FF2B5EF4-FFF2-40B4-BE49-F238E27FC236}">
                <a16:creationId xmlns:a16="http://schemas.microsoft.com/office/drawing/2014/main" id="{381FA624-1043-4377-B1FF-5719094CF25A}"/>
              </a:ext>
            </a:extLst>
          </p:cNvPr>
          <p:cNvSpPr txBox="1"/>
          <p:nvPr/>
        </p:nvSpPr>
        <p:spPr>
          <a:xfrm>
            <a:off x="0" y="5306010"/>
            <a:ext cx="4880119" cy="2031325"/>
          </a:xfrm>
          <a:prstGeom prst="rect">
            <a:avLst/>
          </a:prstGeom>
          <a:noFill/>
        </p:spPr>
        <p:txBody>
          <a:bodyPr wrap="none" rtlCol="0">
            <a:spAutoFit/>
          </a:bodyPr>
          <a:lstStyle/>
          <a:p>
            <a:r>
              <a:rPr lang="en-GB" b="1" dirty="0"/>
              <a:t>Basalt</a:t>
            </a:r>
            <a:r>
              <a:rPr lang="en-GB" dirty="0"/>
              <a:t> – Dixon 1997</a:t>
            </a:r>
          </a:p>
          <a:p>
            <a:r>
              <a:rPr lang="en-GB" b="1" dirty="0"/>
              <a:t>Rhyolite CO2 </a:t>
            </a:r>
            <a:r>
              <a:rPr lang="en-GB" dirty="0"/>
              <a:t>– </a:t>
            </a:r>
            <a:r>
              <a:rPr lang="en-GB" dirty="0" err="1"/>
              <a:t>Stolper</a:t>
            </a:r>
            <a:r>
              <a:rPr lang="en-GB" dirty="0"/>
              <a:t> et al., 1987,</a:t>
            </a:r>
          </a:p>
          <a:p>
            <a:r>
              <a:rPr lang="en-GB" dirty="0"/>
              <a:t>Fogel and Rutherford, 1990, Silver et al. 1990,</a:t>
            </a:r>
          </a:p>
          <a:p>
            <a:r>
              <a:rPr lang="en-GB" dirty="0"/>
              <a:t>Blank et al. 1993. </a:t>
            </a:r>
          </a:p>
          <a:p>
            <a:r>
              <a:rPr lang="en-GB" b="1" dirty="0"/>
              <a:t>Rhyolite H2O </a:t>
            </a:r>
            <a:r>
              <a:rPr lang="en-GB" dirty="0"/>
              <a:t>– Dixon 1995-like, Silver 1988, 1990.</a:t>
            </a:r>
          </a:p>
          <a:p>
            <a:endParaRPr lang="en-GB" dirty="0"/>
          </a:p>
          <a:p>
            <a:endParaRPr lang="en-GB" dirty="0"/>
          </a:p>
        </p:txBody>
      </p:sp>
    </p:spTree>
    <p:extLst>
      <p:ext uri="{BB962C8B-B14F-4D97-AF65-F5344CB8AC3E}">
        <p14:creationId xmlns:p14="http://schemas.microsoft.com/office/powerpoint/2010/main" val="98924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19473326-D9C2-4C7D-ACBD-15DD853C4519}"/>
              </a:ext>
            </a:extLst>
          </p:cNvPr>
          <p:cNvPicPr>
            <a:picLocks noChangeAspect="1"/>
          </p:cNvPicPr>
          <p:nvPr/>
        </p:nvPicPr>
        <p:blipFill>
          <a:blip r:embed="rId3"/>
          <a:stretch>
            <a:fillRect/>
          </a:stretch>
        </p:blipFill>
        <p:spPr>
          <a:xfrm>
            <a:off x="2296886" y="567209"/>
            <a:ext cx="9154886" cy="1602105"/>
          </a:xfrm>
          <a:prstGeom prst="rect">
            <a:avLst/>
          </a:prstGeom>
        </p:spPr>
      </p:pic>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2005</a:t>
            </a:r>
            <a:endParaRPr lang="en-US" sz="4000" b="1" dirty="0"/>
          </a:p>
        </p:txBody>
      </p:sp>
      <p:pic>
        <p:nvPicPr>
          <p:cNvPr id="8194" name="Picture 2" descr="Review of 2005: The Good, The Bad and The Ugly - Mobile Gazette - Mobile  Phone News">
            <a:extLst>
              <a:ext uri="{FF2B5EF4-FFF2-40B4-BE49-F238E27FC236}">
                <a16:creationId xmlns:a16="http://schemas.microsoft.com/office/drawing/2014/main" id="{F562C2BD-DEEB-48DC-8417-A1EFF0F67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3718"/>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F28C80-5E1F-4443-96A5-433DE28080F7}"/>
              </a:ext>
            </a:extLst>
          </p:cNvPr>
          <p:cNvSpPr txBox="1"/>
          <p:nvPr/>
        </p:nvSpPr>
        <p:spPr>
          <a:xfrm>
            <a:off x="609484" y="766936"/>
            <a:ext cx="832279" cy="477054"/>
          </a:xfrm>
          <a:prstGeom prst="rect">
            <a:avLst/>
          </a:prstGeom>
          <a:noFill/>
        </p:spPr>
        <p:txBody>
          <a:bodyPr wrap="none" rtlCol="0">
            <a:spAutoFit/>
          </a:bodyPr>
          <a:lstStyle/>
          <a:p>
            <a:r>
              <a:rPr lang="en-GB" sz="2500" b="1" dirty="0"/>
              <a:t>2005</a:t>
            </a:r>
          </a:p>
        </p:txBody>
      </p:sp>
      <p:pic>
        <p:nvPicPr>
          <p:cNvPr id="9" name="Picture 8" descr="Engineering drawing&#10;&#10;Description automatically generated with low confidence">
            <a:extLst>
              <a:ext uri="{FF2B5EF4-FFF2-40B4-BE49-F238E27FC236}">
                <a16:creationId xmlns:a16="http://schemas.microsoft.com/office/drawing/2014/main" id="{3E0CAB59-B66A-45FB-9E2D-4CE1102FC73D}"/>
              </a:ext>
            </a:extLst>
          </p:cNvPr>
          <p:cNvPicPr>
            <a:picLocks noChangeAspect="1"/>
          </p:cNvPicPr>
          <p:nvPr/>
        </p:nvPicPr>
        <p:blipFill>
          <a:blip r:embed="rId5"/>
          <a:stretch>
            <a:fillRect/>
          </a:stretch>
        </p:blipFill>
        <p:spPr>
          <a:xfrm>
            <a:off x="2764972" y="2169314"/>
            <a:ext cx="7903028" cy="4633208"/>
          </a:xfrm>
          <a:prstGeom prst="rect">
            <a:avLst/>
          </a:prstGeom>
        </p:spPr>
      </p:pic>
      <p:sp>
        <p:nvSpPr>
          <p:cNvPr id="11" name="TextBox 10">
            <a:extLst>
              <a:ext uri="{FF2B5EF4-FFF2-40B4-BE49-F238E27FC236}">
                <a16:creationId xmlns:a16="http://schemas.microsoft.com/office/drawing/2014/main" id="{D070DFD5-3DEE-4C11-8CB3-BDCBCB1054EC}"/>
              </a:ext>
            </a:extLst>
          </p:cNvPr>
          <p:cNvSpPr txBox="1"/>
          <p:nvPr/>
        </p:nvSpPr>
        <p:spPr>
          <a:xfrm>
            <a:off x="7086600" y="-642257"/>
            <a:ext cx="2754086" cy="369332"/>
          </a:xfrm>
          <a:prstGeom prst="rect">
            <a:avLst/>
          </a:prstGeom>
          <a:solidFill>
            <a:schemeClr val="bg1"/>
          </a:solidFill>
          <a:ln w="38100">
            <a:solidFill>
              <a:schemeClr val="tx1"/>
            </a:solidFill>
          </a:ln>
        </p:spPr>
        <p:txBody>
          <a:bodyPr wrap="square" rtlCol="0">
            <a:spAutoFit/>
          </a:bodyPr>
          <a:lstStyle/>
          <a:p>
            <a:endParaRPr lang="en-GB" dirty="0"/>
          </a:p>
        </p:txBody>
      </p:sp>
    </p:spTree>
    <p:extLst>
      <p:ext uri="{BB962C8B-B14F-4D97-AF65-F5344CB8AC3E}">
        <p14:creationId xmlns:p14="http://schemas.microsoft.com/office/powerpoint/2010/main" val="3886718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diagram&#10;&#10;Description automatically generated">
            <a:extLst>
              <a:ext uri="{FF2B5EF4-FFF2-40B4-BE49-F238E27FC236}">
                <a16:creationId xmlns:a16="http://schemas.microsoft.com/office/drawing/2014/main" id="{17018B14-AE48-46CC-BB28-C742CA7820B4}"/>
              </a:ext>
            </a:extLst>
          </p:cNvPr>
          <p:cNvPicPr>
            <a:picLocks noChangeAspect="1"/>
          </p:cNvPicPr>
          <p:nvPr/>
        </p:nvPicPr>
        <p:blipFill>
          <a:blip r:embed="rId3"/>
          <a:stretch>
            <a:fillRect/>
          </a:stretch>
        </p:blipFill>
        <p:spPr>
          <a:xfrm>
            <a:off x="4744132" y="3961067"/>
            <a:ext cx="7181850" cy="904875"/>
          </a:xfrm>
          <a:prstGeom prst="rect">
            <a:avLst/>
          </a:prstGeom>
        </p:spPr>
      </p:pic>
      <p:pic>
        <p:nvPicPr>
          <p:cNvPr id="5" name="Picture 4" descr="Text&#10;&#10;Description automatically generated">
            <a:extLst>
              <a:ext uri="{FF2B5EF4-FFF2-40B4-BE49-F238E27FC236}">
                <a16:creationId xmlns:a16="http://schemas.microsoft.com/office/drawing/2014/main" id="{19473326-D9C2-4C7D-ACBD-15DD853C4519}"/>
              </a:ext>
            </a:extLst>
          </p:cNvPr>
          <p:cNvPicPr>
            <a:picLocks noChangeAspect="1"/>
          </p:cNvPicPr>
          <p:nvPr/>
        </p:nvPicPr>
        <p:blipFill>
          <a:blip r:embed="rId4"/>
          <a:stretch>
            <a:fillRect/>
          </a:stretch>
        </p:blipFill>
        <p:spPr>
          <a:xfrm>
            <a:off x="2296886" y="567209"/>
            <a:ext cx="9154886" cy="1602105"/>
          </a:xfrm>
          <a:prstGeom prst="rect">
            <a:avLst/>
          </a:prstGeom>
        </p:spPr>
      </p:pic>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2005</a:t>
            </a:r>
            <a:endParaRPr lang="en-US" sz="4000" b="1" dirty="0"/>
          </a:p>
        </p:txBody>
      </p:sp>
      <p:pic>
        <p:nvPicPr>
          <p:cNvPr id="10" name="Picture 9" descr="Text&#10;&#10;Description automatically generated">
            <a:extLst>
              <a:ext uri="{FF2B5EF4-FFF2-40B4-BE49-F238E27FC236}">
                <a16:creationId xmlns:a16="http://schemas.microsoft.com/office/drawing/2014/main" id="{B7CBA038-C7AD-41E1-B175-7C880C1F72EF}"/>
              </a:ext>
            </a:extLst>
          </p:cNvPr>
          <p:cNvPicPr>
            <a:picLocks noChangeAspect="1"/>
          </p:cNvPicPr>
          <p:nvPr/>
        </p:nvPicPr>
        <p:blipFill>
          <a:blip r:embed="rId5"/>
          <a:stretch>
            <a:fillRect/>
          </a:stretch>
        </p:blipFill>
        <p:spPr>
          <a:xfrm>
            <a:off x="4744132" y="3181716"/>
            <a:ext cx="5934075" cy="828675"/>
          </a:xfrm>
          <a:prstGeom prst="rect">
            <a:avLst/>
          </a:prstGeom>
        </p:spPr>
      </p:pic>
      <p:sp>
        <p:nvSpPr>
          <p:cNvPr id="13" name="TextBox 12">
            <a:extLst>
              <a:ext uri="{FF2B5EF4-FFF2-40B4-BE49-F238E27FC236}">
                <a16:creationId xmlns:a16="http://schemas.microsoft.com/office/drawing/2014/main" id="{7D014102-0CE7-49D0-A351-7CFD80AD59B8}"/>
              </a:ext>
            </a:extLst>
          </p:cNvPr>
          <p:cNvSpPr txBox="1"/>
          <p:nvPr/>
        </p:nvSpPr>
        <p:spPr>
          <a:xfrm>
            <a:off x="4001235" y="2751979"/>
            <a:ext cx="5746188" cy="477054"/>
          </a:xfrm>
          <a:prstGeom prst="rect">
            <a:avLst/>
          </a:prstGeom>
          <a:noFill/>
        </p:spPr>
        <p:txBody>
          <a:bodyPr wrap="none" rtlCol="0">
            <a:spAutoFit/>
          </a:bodyPr>
          <a:lstStyle/>
          <a:p>
            <a:pPr algn="ctr"/>
            <a:r>
              <a:rPr lang="en-GB" sz="2500" b="1" dirty="0">
                <a:solidFill>
                  <a:srgbClr val="FF0000"/>
                </a:solidFill>
              </a:rPr>
              <a:t>Fully empirical, no melt composition term</a:t>
            </a:r>
          </a:p>
        </p:txBody>
      </p:sp>
      <p:pic>
        <p:nvPicPr>
          <p:cNvPr id="38" name="Picture 37" descr="A picture containing text&#10;&#10;Description automatically generated">
            <a:extLst>
              <a:ext uri="{FF2B5EF4-FFF2-40B4-BE49-F238E27FC236}">
                <a16:creationId xmlns:a16="http://schemas.microsoft.com/office/drawing/2014/main" id="{EE578C2D-2756-46F8-93C4-C51FF6059148}"/>
              </a:ext>
            </a:extLst>
          </p:cNvPr>
          <p:cNvPicPr>
            <a:picLocks noChangeAspect="1"/>
          </p:cNvPicPr>
          <p:nvPr/>
        </p:nvPicPr>
        <p:blipFill>
          <a:blip r:embed="rId6"/>
          <a:stretch>
            <a:fillRect/>
          </a:stretch>
        </p:blipFill>
        <p:spPr>
          <a:xfrm>
            <a:off x="-89807" y="3995425"/>
            <a:ext cx="399295" cy="1153518"/>
          </a:xfrm>
          <a:prstGeom prst="rect">
            <a:avLst/>
          </a:prstGeom>
        </p:spPr>
      </p:pic>
      <p:sp>
        <p:nvSpPr>
          <p:cNvPr id="40" name="TextBox 39">
            <a:extLst>
              <a:ext uri="{FF2B5EF4-FFF2-40B4-BE49-F238E27FC236}">
                <a16:creationId xmlns:a16="http://schemas.microsoft.com/office/drawing/2014/main" id="{B5CD59F5-7CCB-43CF-92C5-5879932195DA}"/>
              </a:ext>
            </a:extLst>
          </p:cNvPr>
          <p:cNvSpPr txBox="1"/>
          <p:nvPr/>
        </p:nvSpPr>
        <p:spPr>
          <a:xfrm>
            <a:off x="8201204" y="4964591"/>
            <a:ext cx="2640787" cy="861774"/>
          </a:xfrm>
          <a:prstGeom prst="rect">
            <a:avLst/>
          </a:prstGeom>
          <a:noFill/>
        </p:spPr>
        <p:txBody>
          <a:bodyPr wrap="none" rtlCol="0">
            <a:spAutoFit/>
          </a:bodyPr>
          <a:lstStyle/>
          <a:p>
            <a:pPr algn="ctr"/>
            <a:r>
              <a:rPr lang="en-GB" sz="2500" b="1" dirty="0">
                <a:solidFill>
                  <a:srgbClr val="FF0000"/>
                </a:solidFill>
              </a:rPr>
              <a:t>Representation of </a:t>
            </a:r>
          </a:p>
          <a:p>
            <a:pPr algn="ctr"/>
            <a:r>
              <a:rPr lang="en-GB" sz="2500" b="1" dirty="0">
                <a:solidFill>
                  <a:srgbClr val="FF0000"/>
                </a:solidFill>
              </a:rPr>
              <a:t>non-</a:t>
            </a:r>
            <a:r>
              <a:rPr lang="en-GB" sz="2500" b="1" dirty="0" err="1">
                <a:solidFill>
                  <a:srgbClr val="FF0000"/>
                </a:solidFill>
              </a:rPr>
              <a:t>ideality</a:t>
            </a:r>
            <a:endParaRPr lang="en-GB" sz="2500" b="1" dirty="0">
              <a:solidFill>
                <a:srgbClr val="FF0000"/>
              </a:solidFill>
            </a:endParaRPr>
          </a:p>
        </p:txBody>
      </p:sp>
      <p:grpSp>
        <p:nvGrpSpPr>
          <p:cNvPr id="41" name="Group 40">
            <a:extLst>
              <a:ext uri="{FF2B5EF4-FFF2-40B4-BE49-F238E27FC236}">
                <a16:creationId xmlns:a16="http://schemas.microsoft.com/office/drawing/2014/main" id="{CFA36064-4B94-47AE-A02A-15E180071C01}"/>
              </a:ext>
            </a:extLst>
          </p:cNvPr>
          <p:cNvGrpSpPr/>
          <p:nvPr/>
        </p:nvGrpSpPr>
        <p:grpSpPr>
          <a:xfrm>
            <a:off x="395042" y="3362485"/>
            <a:ext cx="3803687" cy="3180669"/>
            <a:chOff x="395042" y="3362485"/>
            <a:chExt cx="3803687" cy="3180669"/>
          </a:xfrm>
        </p:grpSpPr>
        <p:pic>
          <p:nvPicPr>
            <p:cNvPr id="42" name="Picture 41" descr="Chart, line chart&#10;&#10;Description automatically generated">
              <a:extLst>
                <a:ext uri="{FF2B5EF4-FFF2-40B4-BE49-F238E27FC236}">
                  <a16:creationId xmlns:a16="http://schemas.microsoft.com/office/drawing/2014/main" id="{D5B96CDE-2981-476D-B287-B195583C0D2A}"/>
                </a:ext>
              </a:extLst>
            </p:cNvPr>
            <p:cNvPicPr>
              <a:picLocks noChangeAspect="1"/>
            </p:cNvPicPr>
            <p:nvPr/>
          </p:nvPicPr>
          <p:blipFill>
            <a:blip r:embed="rId7"/>
            <a:stretch>
              <a:fillRect/>
            </a:stretch>
          </p:blipFill>
          <p:spPr>
            <a:xfrm>
              <a:off x="395042" y="3362485"/>
              <a:ext cx="3803687" cy="3180669"/>
            </a:xfrm>
            <a:prstGeom prst="rect">
              <a:avLst/>
            </a:prstGeom>
          </p:spPr>
        </p:pic>
        <p:sp>
          <p:nvSpPr>
            <p:cNvPr id="43" name="TextBox 42">
              <a:extLst>
                <a:ext uri="{FF2B5EF4-FFF2-40B4-BE49-F238E27FC236}">
                  <a16:creationId xmlns:a16="http://schemas.microsoft.com/office/drawing/2014/main" id="{E8B6D9F7-15B8-45D2-A8F9-8E4CCD59919B}"/>
                </a:ext>
              </a:extLst>
            </p:cNvPr>
            <p:cNvSpPr txBox="1"/>
            <p:nvPr/>
          </p:nvSpPr>
          <p:spPr>
            <a:xfrm>
              <a:off x="3265364" y="3591735"/>
              <a:ext cx="461986" cy="369332"/>
            </a:xfrm>
            <a:prstGeom prst="rect">
              <a:avLst/>
            </a:prstGeom>
            <a:noFill/>
          </p:spPr>
          <p:txBody>
            <a:bodyPr wrap="none" rtlCol="0">
              <a:spAutoFit/>
            </a:bodyPr>
            <a:lstStyle/>
            <a:p>
              <a:r>
                <a:rPr lang="en-GB" b="1" dirty="0">
                  <a:solidFill>
                    <a:srgbClr val="00B0F0"/>
                  </a:solidFill>
                </a:rPr>
                <a:t>Liu</a:t>
              </a:r>
            </a:p>
          </p:txBody>
        </p:sp>
        <p:sp>
          <p:nvSpPr>
            <p:cNvPr id="44" name="TextBox 43">
              <a:extLst>
                <a:ext uri="{FF2B5EF4-FFF2-40B4-BE49-F238E27FC236}">
                  <a16:creationId xmlns:a16="http://schemas.microsoft.com/office/drawing/2014/main" id="{9F62CD8E-6AE9-4176-ABC9-1BF897B5BD99}"/>
                </a:ext>
              </a:extLst>
            </p:cNvPr>
            <p:cNvSpPr txBox="1"/>
            <p:nvPr/>
          </p:nvSpPr>
          <p:spPr>
            <a:xfrm>
              <a:off x="2810802" y="3825725"/>
              <a:ext cx="1297150" cy="369332"/>
            </a:xfrm>
            <a:prstGeom prst="rect">
              <a:avLst/>
            </a:prstGeom>
            <a:noFill/>
          </p:spPr>
          <p:txBody>
            <a:bodyPr wrap="none" rtlCol="0">
              <a:spAutoFit/>
            </a:bodyPr>
            <a:lstStyle/>
            <a:p>
              <a:r>
                <a:rPr lang="en-GB" b="1" dirty="0" err="1">
                  <a:solidFill>
                    <a:schemeClr val="accent2">
                      <a:lumMod val="40000"/>
                      <a:lumOff val="60000"/>
                    </a:schemeClr>
                  </a:solidFill>
                </a:rPr>
                <a:t>VolatileCalc</a:t>
              </a:r>
              <a:endParaRPr lang="en-GB" b="1" dirty="0">
                <a:solidFill>
                  <a:schemeClr val="accent2">
                    <a:lumMod val="40000"/>
                    <a:lumOff val="60000"/>
                  </a:schemeClr>
                </a:solidFill>
              </a:endParaRPr>
            </a:p>
          </p:txBody>
        </p:sp>
        <p:sp>
          <p:nvSpPr>
            <p:cNvPr id="45" name="TextBox 44">
              <a:extLst>
                <a:ext uri="{FF2B5EF4-FFF2-40B4-BE49-F238E27FC236}">
                  <a16:creationId xmlns:a16="http://schemas.microsoft.com/office/drawing/2014/main" id="{C548BC9E-1A8F-4080-BC2E-1A6EF5A05584}"/>
                </a:ext>
              </a:extLst>
            </p:cNvPr>
            <p:cNvSpPr txBox="1"/>
            <p:nvPr/>
          </p:nvSpPr>
          <p:spPr>
            <a:xfrm>
              <a:off x="867251" y="5232584"/>
              <a:ext cx="1505834" cy="808988"/>
            </a:xfrm>
            <a:prstGeom prst="rect">
              <a:avLst/>
            </a:prstGeom>
            <a:solidFill>
              <a:schemeClr val="bg1"/>
            </a:solidFill>
            <a:ln w="38100">
              <a:noFill/>
            </a:ln>
          </p:spPr>
          <p:txBody>
            <a:bodyPr wrap="square" rtlCol="0">
              <a:spAutoFit/>
            </a:bodyPr>
            <a:lstStyle/>
            <a:p>
              <a:endParaRPr lang="en-GB" dirty="0"/>
            </a:p>
          </p:txBody>
        </p:sp>
        <p:sp>
          <p:nvSpPr>
            <p:cNvPr id="46" name="TextBox 45">
              <a:extLst>
                <a:ext uri="{FF2B5EF4-FFF2-40B4-BE49-F238E27FC236}">
                  <a16:creationId xmlns:a16="http://schemas.microsoft.com/office/drawing/2014/main" id="{6A0C51E8-F0CF-42AB-A688-CF4C75408A11}"/>
                </a:ext>
              </a:extLst>
            </p:cNvPr>
            <p:cNvSpPr txBox="1"/>
            <p:nvPr/>
          </p:nvSpPr>
          <p:spPr>
            <a:xfrm>
              <a:off x="2810802" y="4094519"/>
              <a:ext cx="1211678" cy="369332"/>
            </a:xfrm>
            <a:prstGeom prst="rect">
              <a:avLst/>
            </a:prstGeom>
            <a:noFill/>
          </p:spPr>
          <p:txBody>
            <a:bodyPr wrap="none" rtlCol="0">
              <a:spAutoFit/>
            </a:bodyPr>
            <a:lstStyle/>
            <a:p>
              <a:r>
                <a:rPr lang="en-GB" b="1" dirty="0" err="1">
                  <a:solidFill>
                    <a:schemeClr val="tx1">
                      <a:lumMod val="50000"/>
                      <a:lumOff val="50000"/>
                    </a:schemeClr>
                  </a:solidFill>
                </a:rPr>
                <a:t>MagmaSat</a:t>
              </a:r>
              <a:endParaRPr lang="en-GB" b="1" dirty="0">
                <a:solidFill>
                  <a:schemeClr val="tx1">
                    <a:lumMod val="50000"/>
                    <a:lumOff val="50000"/>
                  </a:schemeClr>
                </a:solidFill>
              </a:endParaRPr>
            </a:p>
          </p:txBody>
        </p:sp>
        <p:sp>
          <p:nvSpPr>
            <p:cNvPr id="47" name="TextBox 46">
              <a:extLst>
                <a:ext uri="{FF2B5EF4-FFF2-40B4-BE49-F238E27FC236}">
                  <a16:creationId xmlns:a16="http://schemas.microsoft.com/office/drawing/2014/main" id="{2148A9C2-7F08-4E57-B21E-8886F87CFDE7}"/>
                </a:ext>
              </a:extLst>
            </p:cNvPr>
            <p:cNvSpPr txBox="1"/>
            <p:nvPr/>
          </p:nvSpPr>
          <p:spPr>
            <a:xfrm>
              <a:off x="2991766" y="4363313"/>
              <a:ext cx="826188" cy="369332"/>
            </a:xfrm>
            <a:prstGeom prst="rect">
              <a:avLst/>
            </a:prstGeom>
            <a:noFill/>
          </p:spPr>
          <p:txBody>
            <a:bodyPr wrap="none" rtlCol="0">
              <a:spAutoFit/>
            </a:bodyPr>
            <a:lstStyle/>
            <a:p>
              <a:r>
                <a:rPr lang="en-GB" b="1" dirty="0" err="1">
                  <a:solidFill>
                    <a:srgbClr val="00B050"/>
                  </a:solidFill>
                </a:rPr>
                <a:t>Papale</a:t>
              </a:r>
              <a:endParaRPr lang="en-GB" b="1" dirty="0">
                <a:solidFill>
                  <a:srgbClr val="00B050"/>
                </a:solidFill>
              </a:endParaRPr>
            </a:p>
          </p:txBody>
        </p:sp>
        <p:sp>
          <p:nvSpPr>
            <p:cNvPr id="48" name="TextBox 47">
              <a:extLst>
                <a:ext uri="{FF2B5EF4-FFF2-40B4-BE49-F238E27FC236}">
                  <a16:creationId xmlns:a16="http://schemas.microsoft.com/office/drawing/2014/main" id="{837A0471-6505-4A25-AB89-F36E2E1F6C64}"/>
                </a:ext>
              </a:extLst>
            </p:cNvPr>
            <p:cNvSpPr txBox="1"/>
            <p:nvPr/>
          </p:nvSpPr>
          <p:spPr>
            <a:xfrm>
              <a:off x="2421040" y="3429000"/>
              <a:ext cx="1601439" cy="228469"/>
            </a:xfrm>
            <a:prstGeom prst="rect">
              <a:avLst/>
            </a:prstGeom>
            <a:solidFill>
              <a:schemeClr val="bg1"/>
            </a:solidFill>
            <a:ln w="38100">
              <a:solidFill>
                <a:schemeClr val="bg1"/>
              </a:solidFill>
            </a:ln>
          </p:spPr>
          <p:txBody>
            <a:bodyPr wrap="square" rtlCol="0">
              <a:spAutoFit/>
            </a:bodyPr>
            <a:lstStyle/>
            <a:p>
              <a:endParaRPr lang="en-GB" dirty="0"/>
            </a:p>
          </p:txBody>
        </p:sp>
      </p:grpSp>
    </p:spTree>
    <p:extLst>
      <p:ext uri="{BB962C8B-B14F-4D97-AF65-F5344CB8AC3E}">
        <p14:creationId xmlns:p14="http://schemas.microsoft.com/office/powerpoint/2010/main" val="29205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2006</a:t>
            </a:r>
            <a:endParaRPr lang="en-US" sz="4000" b="1" dirty="0"/>
          </a:p>
        </p:txBody>
      </p:sp>
      <p:sp>
        <p:nvSpPr>
          <p:cNvPr id="8" name="TextBox 7">
            <a:extLst>
              <a:ext uri="{FF2B5EF4-FFF2-40B4-BE49-F238E27FC236}">
                <a16:creationId xmlns:a16="http://schemas.microsoft.com/office/drawing/2014/main" id="{6BF28C80-5E1F-4443-96A5-433DE28080F7}"/>
              </a:ext>
            </a:extLst>
          </p:cNvPr>
          <p:cNvSpPr txBox="1"/>
          <p:nvPr/>
        </p:nvSpPr>
        <p:spPr>
          <a:xfrm>
            <a:off x="428863" y="483257"/>
            <a:ext cx="832279" cy="477054"/>
          </a:xfrm>
          <a:prstGeom prst="rect">
            <a:avLst/>
          </a:prstGeom>
          <a:noFill/>
        </p:spPr>
        <p:txBody>
          <a:bodyPr wrap="none" rtlCol="0">
            <a:spAutoFit/>
          </a:bodyPr>
          <a:lstStyle/>
          <a:p>
            <a:r>
              <a:rPr lang="en-GB" sz="2500" b="1" dirty="0"/>
              <a:t>2006</a:t>
            </a:r>
          </a:p>
        </p:txBody>
      </p:sp>
      <p:pic>
        <p:nvPicPr>
          <p:cNvPr id="3" name="Picture 2" descr="Text&#10;&#10;Description automatically generated">
            <a:extLst>
              <a:ext uri="{FF2B5EF4-FFF2-40B4-BE49-F238E27FC236}">
                <a16:creationId xmlns:a16="http://schemas.microsoft.com/office/drawing/2014/main" id="{AA1F182D-F241-4ECF-B231-C34F721827F6}"/>
              </a:ext>
            </a:extLst>
          </p:cNvPr>
          <p:cNvPicPr>
            <a:picLocks noChangeAspect="1"/>
          </p:cNvPicPr>
          <p:nvPr/>
        </p:nvPicPr>
        <p:blipFill>
          <a:blip r:embed="rId3"/>
          <a:stretch>
            <a:fillRect/>
          </a:stretch>
        </p:blipFill>
        <p:spPr>
          <a:xfrm>
            <a:off x="3508674" y="725197"/>
            <a:ext cx="6086475" cy="1123950"/>
          </a:xfrm>
          <a:prstGeom prst="rect">
            <a:avLst/>
          </a:prstGeom>
        </p:spPr>
      </p:pic>
      <p:sp>
        <p:nvSpPr>
          <p:cNvPr id="4" name="TextBox 3">
            <a:extLst>
              <a:ext uri="{FF2B5EF4-FFF2-40B4-BE49-F238E27FC236}">
                <a16:creationId xmlns:a16="http://schemas.microsoft.com/office/drawing/2014/main" id="{4936B198-F8D8-4AB0-884E-793D51D44223}"/>
              </a:ext>
            </a:extLst>
          </p:cNvPr>
          <p:cNvSpPr txBox="1"/>
          <p:nvPr/>
        </p:nvSpPr>
        <p:spPr>
          <a:xfrm>
            <a:off x="5246914" y="1842413"/>
            <a:ext cx="3491661" cy="369332"/>
          </a:xfrm>
          <a:prstGeom prst="rect">
            <a:avLst/>
          </a:prstGeom>
          <a:noFill/>
        </p:spPr>
        <p:txBody>
          <a:bodyPr wrap="none" rtlCol="0">
            <a:spAutoFit/>
          </a:bodyPr>
          <a:lstStyle/>
          <a:p>
            <a:r>
              <a:rPr lang="en-GB" b="1" dirty="0">
                <a:solidFill>
                  <a:srgbClr val="FF0000"/>
                </a:solidFill>
              </a:rPr>
              <a:t>Building on 1999 and 1997 paper…</a:t>
            </a:r>
          </a:p>
        </p:txBody>
      </p:sp>
      <p:pic>
        <p:nvPicPr>
          <p:cNvPr id="10242" name="Picture 2">
            <a:extLst>
              <a:ext uri="{FF2B5EF4-FFF2-40B4-BE49-F238E27FC236}">
                <a16:creationId xmlns:a16="http://schemas.microsoft.com/office/drawing/2014/main" id="{45835055-B238-4B67-8B40-5B257177F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67" y="1065230"/>
            <a:ext cx="2175696" cy="2990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text&#10;&#10;Description automatically generated">
            <a:extLst>
              <a:ext uri="{FF2B5EF4-FFF2-40B4-BE49-F238E27FC236}">
                <a16:creationId xmlns:a16="http://schemas.microsoft.com/office/drawing/2014/main" id="{60470F03-9F1A-411F-8102-4E18ADC1AB3A}"/>
              </a:ext>
            </a:extLst>
          </p:cNvPr>
          <p:cNvPicPr>
            <a:picLocks noChangeAspect="1"/>
          </p:cNvPicPr>
          <p:nvPr/>
        </p:nvPicPr>
        <p:blipFill rotWithShape="1">
          <a:blip r:embed="rId5"/>
          <a:srcRect t="40368"/>
          <a:stretch/>
        </p:blipFill>
        <p:spPr>
          <a:xfrm>
            <a:off x="3508674" y="2133826"/>
            <a:ext cx="6048375" cy="942880"/>
          </a:xfrm>
          <a:prstGeom prst="rect">
            <a:avLst/>
          </a:prstGeom>
        </p:spPr>
      </p:pic>
      <p:pic>
        <p:nvPicPr>
          <p:cNvPr id="13" name="Picture 12" descr="Chart, scatter chart&#10;&#10;Description automatically generated">
            <a:extLst>
              <a:ext uri="{FF2B5EF4-FFF2-40B4-BE49-F238E27FC236}">
                <a16:creationId xmlns:a16="http://schemas.microsoft.com/office/drawing/2014/main" id="{1444F085-243E-49F0-BEB2-BCFC8D6F4CEA}"/>
              </a:ext>
            </a:extLst>
          </p:cNvPr>
          <p:cNvPicPr>
            <a:picLocks noChangeAspect="1"/>
          </p:cNvPicPr>
          <p:nvPr/>
        </p:nvPicPr>
        <p:blipFill>
          <a:blip r:embed="rId6"/>
          <a:stretch>
            <a:fillRect/>
          </a:stretch>
        </p:blipFill>
        <p:spPr>
          <a:xfrm>
            <a:off x="3530445" y="3162300"/>
            <a:ext cx="6715125" cy="3695700"/>
          </a:xfrm>
          <a:prstGeom prst="rect">
            <a:avLst/>
          </a:prstGeom>
        </p:spPr>
      </p:pic>
      <p:sp>
        <p:nvSpPr>
          <p:cNvPr id="17" name="TextBox 16">
            <a:extLst>
              <a:ext uri="{FF2B5EF4-FFF2-40B4-BE49-F238E27FC236}">
                <a16:creationId xmlns:a16="http://schemas.microsoft.com/office/drawing/2014/main" id="{31226900-D69F-4188-BE18-259B616F946E}"/>
              </a:ext>
            </a:extLst>
          </p:cNvPr>
          <p:cNvSpPr txBox="1"/>
          <p:nvPr/>
        </p:nvSpPr>
        <p:spPr>
          <a:xfrm>
            <a:off x="7805057" y="5763471"/>
            <a:ext cx="2209259" cy="369332"/>
          </a:xfrm>
          <a:prstGeom prst="rect">
            <a:avLst/>
          </a:prstGeom>
          <a:noFill/>
        </p:spPr>
        <p:txBody>
          <a:bodyPr wrap="none" rtlCol="0">
            <a:spAutoFit/>
          </a:bodyPr>
          <a:lstStyle/>
          <a:p>
            <a:r>
              <a:rPr lang="en-GB" b="1" dirty="0">
                <a:solidFill>
                  <a:srgbClr val="FF0000"/>
                </a:solidFill>
              </a:rPr>
              <a:t>Fully thermodynamic</a:t>
            </a:r>
          </a:p>
        </p:txBody>
      </p:sp>
    </p:spTree>
    <p:extLst>
      <p:ext uri="{BB962C8B-B14F-4D97-AF65-F5344CB8AC3E}">
        <p14:creationId xmlns:p14="http://schemas.microsoft.com/office/powerpoint/2010/main" val="28518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078E6F-4C7D-4538-BB2F-773210A26225}"/>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2006</a:t>
            </a:r>
            <a:endParaRPr lang="en-US" sz="4000" b="1" dirty="0"/>
          </a:p>
        </p:txBody>
      </p:sp>
      <p:pic>
        <p:nvPicPr>
          <p:cNvPr id="3" name="Picture 2" descr="Text&#10;&#10;Description automatically generated">
            <a:extLst>
              <a:ext uri="{FF2B5EF4-FFF2-40B4-BE49-F238E27FC236}">
                <a16:creationId xmlns:a16="http://schemas.microsoft.com/office/drawing/2014/main" id="{AA1F182D-F241-4ECF-B231-C34F721827F6}"/>
              </a:ext>
            </a:extLst>
          </p:cNvPr>
          <p:cNvPicPr>
            <a:picLocks noChangeAspect="1"/>
          </p:cNvPicPr>
          <p:nvPr/>
        </p:nvPicPr>
        <p:blipFill>
          <a:blip r:embed="rId3"/>
          <a:stretch>
            <a:fillRect/>
          </a:stretch>
        </p:blipFill>
        <p:spPr>
          <a:xfrm>
            <a:off x="3367159" y="667902"/>
            <a:ext cx="6086475" cy="1123950"/>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F5B77EA8-C330-485D-90B9-DDB9E94CFD89}"/>
              </a:ext>
            </a:extLst>
          </p:cNvPr>
          <p:cNvPicPr>
            <a:picLocks noChangeAspect="1"/>
          </p:cNvPicPr>
          <p:nvPr/>
        </p:nvPicPr>
        <p:blipFill>
          <a:blip r:embed="rId4"/>
          <a:stretch>
            <a:fillRect/>
          </a:stretch>
        </p:blipFill>
        <p:spPr>
          <a:xfrm>
            <a:off x="1780494" y="3429000"/>
            <a:ext cx="8391525" cy="3028950"/>
          </a:xfrm>
          <a:prstGeom prst="rect">
            <a:avLst/>
          </a:prstGeom>
        </p:spPr>
      </p:pic>
      <p:sp>
        <p:nvSpPr>
          <p:cNvPr id="7" name="TextBox 6">
            <a:extLst>
              <a:ext uri="{FF2B5EF4-FFF2-40B4-BE49-F238E27FC236}">
                <a16:creationId xmlns:a16="http://schemas.microsoft.com/office/drawing/2014/main" id="{468ADB15-A79A-4F37-82CC-AF981E5600ED}"/>
              </a:ext>
            </a:extLst>
          </p:cNvPr>
          <p:cNvSpPr txBox="1"/>
          <p:nvPr/>
        </p:nvSpPr>
        <p:spPr>
          <a:xfrm>
            <a:off x="1915886" y="2018619"/>
            <a:ext cx="5820952" cy="369332"/>
          </a:xfrm>
          <a:prstGeom prst="rect">
            <a:avLst/>
          </a:prstGeom>
          <a:noFill/>
        </p:spPr>
        <p:txBody>
          <a:bodyPr wrap="none" rtlCol="0">
            <a:spAutoFit/>
          </a:bodyPr>
          <a:lstStyle/>
          <a:p>
            <a:r>
              <a:rPr lang="en-GB" dirty="0"/>
              <a:t>Melt composition handled through use of interaction terms: </a:t>
            </a:r>
          </a:p>
        </p:txBody>
      </p:sp>
      <p:pic>
        <p:nvPicPr>
          <p:cNvPr id="11" name="Picture 10">
            <a:extLst>
              <a:ext uri="{FF2B5EF4-FFF2-40B4-BE49-F238E27FC236}">
                <a16:creationId xmlns:a16="http://schemas.microsoft.com/office/drawing/2014/main" id="{59A918DC-17C3-4A92-9EDE-079AD18DC3B3}"/>
              </a:ext>
            </a:extLst>
          </p:cNvPr>
          <p:cNvPicPr>
            <a:picLocks noChangeAspect="1"/>
          </p:cNvPicPr>
          <p:nvPr/>
        </p:nvPicPr>
        <p:blipFill>
          <a:blip r:embed="rId5"/>
          <a:stretch>
            <a:fillRect/>
          </a:stretch>
        </p:blipFill>
        <p:spPr>
          <a:xfrm>
            <a:off x="7736838" y="2018619"/>
            <a:ext cx="1057275" cy="371475"/>
          </a:xfrm>
          <a:prstGeom prst="rect">
            <a:avLst/>
          </a:prstGeom>
        </p:spPr>
      </p:pic>
      <p:pic>
        <p:nvPicPr>
          <p:cNvPr id="15" name="Picture 14" descr="Text, letter&#10;&#10;Description automatically generated">
            <a:extLst>
              <a:ext uri="{FF2B5EF4-FFF2-40B4-BE49-F238E27FC236}">
                <a16:creationId xmlns:a16="http://schemas.microsoft.com/office/drawing/2014/main" id="{D1985FD0-FFFE-46B4-B693-6F697D75C9F3}"/>
              </a:ext>
            </a:extLst>
          </p:cNvPr>
          <p:cNvPicPr>
            <a:picLocks noChangeAspect="1"/>
          </p:cNvPicPr>
          <p:nvPr/>
        </p:nvPicPr>
        <p:blipFill>
          <a:blip r:embed="rId6"/>
          <a:stretch>
            <a:fillRect/>
          </a:stretch>
        </p:blipFill>
        <p:spPr>
          <a:xfrm>
            <a:off x="4391025" y="2454727"/>
            <a:ext cx="3409950" cy="1047750"/>
          </a:xfrm>
          <a:prstGeom prst="rect">
            <a:avLst/>
          </a:prstGeom>
        </p:spPr>
      </p:pic>
      <p:sp>
        <p:nvSpPr>
          <p:cNvPr id="19" name="Oval 18">
            <a:extLst>
              <a:ext uri="{FF2B5EF4-FFF2-40B4-BE49-F238E27FC236}">
                <a16:creationId xmlns:a16="http://schemas.microsoft.com/office/drawing/2014/main" id="{7B05D9A9-1959-4A28-8B9C-8803472EB8FD}"/>
              </a:ext>
            </a:extLst>
          </p:cNvPr>
          <p:cNvSpPr/>
          <p:nvPr/>
        </p:nvSpPr>
        <p:spPr>
          <a:xfrm>
            <a:off x="1284513" y="4918749"/>
            <a:ext cx="9535886" cy="62207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966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2012</a:t>
            </a:r>
            <a:endParaRPr lang="en-US" sz="4000" b="1" dirty="0"/>
          </a:p>
        </p:txBody>
      </p:sp>
      <p:pic>
        <p:nvPicPr>
          <p:cNvPr id="15" name="Picture 14" descr="Text&#10;&#10;Description automatically generated">
            <a:extLst>
              <a:ext uri="{FF2B5EF4-FFF2-40B4-BE49-F238E27FC236}">
                <a16:creationId xmlns:a16="http://schemas.microsoft.com/office/drawing/2014/main" id="{682D0804-3954-4D88-9A09-6FB7F0DB6199}"/>
              </a:ext>
            </a:extLst>
          </p:cNvPr>
          <p:cNvPicPr>
            <a:picLocks noChangeAspect="1"/>
          </p:cNvPicPr>
          <p:nvPr/>
        </p:nvPicPr>
        <p:blipFill>
          <a:blip r:embed="rId3"/>
          <a:stretch>
            <a:fillRect/>
          </a:stretch>
        </p:blipFill>
        <p:spPr>
          <a:xfrm>
            <a:off x="2681287" y="567209"/>
            <a:ext cx="8226360" cy="1801586"/>
          </a:xfrm>
          <a:prstGeom prst="rect">
            <a:avLst/>
          </a:prstGeom>
        </p:spPr>
      </p:pic>
      <p:pic>
        <p:nvPicPr>
          <p:cNvPr id="17" name="Picture 16" descr="Diagram&#10;&#10;Description automatically generated">
            <a:extLst>
              <a:ext uri="{FF2B5EF4-FFF2-40B4-BE49-F238E27FC236}">
                <a16:creationId xmlns:a16="http://schemas.microsoft.com/office/drawing/2014/main" id="{54A77E74-3BB4-4866-B991-22AC0DDF6470}"/>
              </a:ext>
            </a:extLst>
          </p:cNvPr>
          <p:cNvPicPr>
            <a:picLocks noChangeAspect="1"/>
          </p:cNvPicPr>
          <p:nvPr/>
        </p:nvPicPr>
        <p:blipFill>
          <a:blip r:embed="rId4"/>
          <a:stretch>
            <a:fillRect/>
          </a:stretch>
        </p:blipFill>
        <p:spPr>
          <a:xfrm>
            <a:off x="3318101" y="2490316"/>
            <a:ext cx="7175728" cy="4131480"/>
          </a:xfrm>
          <a:prstGeom prst="rect">
            <a:avLst/>
          </a:prstGeom>
        </p:spPr>
      </p:pic>
      <p:sp>
        <p:nvSpPr>
          <p:cNvPr id="18" name="TextBox 17">
            <a:extLst>
              <a:ext uri="{FF2B5EF4-FFF2-40B4-BE49-F238E27FC236}">
                <a16:creationId xmlns:a16="http://schemas.microsoft.com/office/drawing/2014/main" id="{086B0E6F-1A83-472F-B58C-45C2BC16C1FB}"/>
              </a:ext>
            </a:extLst>
          </p:cNvPr>
          <p:cNvSpPr txBox="1"/>
          <p:nvPr/>
        </p:nvSpPr>
        <p:spPr>
          <a:xfrm>
            <a:off x="200263" y="752421"/>
            <a:ext cx="832279" cy="477054"/>
          </a:xfrm>
          <a:prstGeom prst="rect">
            <a:avLst/>
          </a:prstGeom>
          <a:noFill/>
        </p:spPr>
        <p:txBody>
          <a:bodyPr wrap="none" rtlCol="0">
            <a:spAutoFit/>
          </a:bodyPr>
          <a:lstStyle/>
          <a:p>
            <a:r>
              <a:rPr lang="en-GB" sz="2500" b="1" dirty="0"/>
              <a:t>2012</a:t>
            </a:r>
          </a:p>
        </p:txBody>
      </p:sp>
      <p:pic>
        <p:nvPicPr>
          <p:cNvPr id="20" name="Picture 19" descr="Graphical user interface, application&#10;&#10;Description automatically generated">
            <a:extLst>
              <a:ext uri="{FF2B5EF4-FFF2-40B4-BE49-F238E27FC236}">
                <a16:creationId xmlns:a16="http://schemas.microsoft.com/office/drawing/2014/main" id="{CE41A966-ECB7-48AF-B530-6E9E741ABE0A}"/>
              </a:ext>
            </a:extLst>
          </p:cNvPr>
          <p:cNvPicPr>
            <a:picLocks noChangeAspect="1"/>
          </p:cNvPicPr>
          <p:nvPr/>
        </p:nvPicPr>
        <p:blipFill>
          <a:blip r:embed="rId5"/>
          <a:stretch>
            <a:fillRect/>
          </a:stretch>
        </p:blipFill>
        <p:spPr>
          <a:xfrm>
            <a:off x="-4712" y="1363260"/>
            <a:ext cx="2421341" cy="3880224"/>
          </a:xfrm>
          <a:prstGeom prst="rect">
            <a:avLst/>
          </a:prstGeom>
        </p:spPr>
      </p:pic>
    </p:spTree>
    <p:extLst>
      <p:ext uri="{BB962C8B-B14F-4D97-AF65-F5344CB8AC3E}">
        <p14:creationId xmlns:p14="http://schemas.microsoft.com/office/powerpoint/2010/main" val="614135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ext&#10;&#10;Description automatically generated with medium confidence">
            <a:extLst>
              <a:ext uri="{FF2B5EF4-FFF2-40B4-BE49-F238E27FC236}">
                <a16:creationId xmlns:a16="http://schemas.microsoft.com/office/drawing/2014/main" id="{58D201E3-ED07-4348-96A3-B549A3742F55}"/>
              </a:ext>
            </a:extLst>
          </p:cNvPr>
          <p:cNvPicPr>
            <a:picLocks noChangeAspect="1"/>
          </p:cNvPicPr>
          <p:nvPr/>
        </p:nvPicPr>
        <p:blipFill>
          <a:blip r:embed="rId3"/>
          <a:stretch>
            <a:fillRect/>
          </a:stretch>
        </p:blipFill>
        <p:spPr>
          <a:xfrm>
            <a:off x="1394732" y="2665088"/>
            <a:ext cx="9610725" cy="1638300"/>
          </a:xfrm>
          <a:prstGeom prst="rect">
            <a:avLst/>
          </a:prstGeom>
        </p:spPr>
      </p:pic>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2012</a:t>
            </a:r>
            <a:endParaRPr lang="en-US" sz="4000" b="1" dirty="0"/>
          </a:p>
        </p:txBody>
      </p:sp>
      <p:pic>
        <p:nvPicPr>
          <p:cNvPr id="15" name="Picture 14" descr="Text&#10;&#10;Description automatically generated">
            <a:extLst>
              <a:ext uri="{FF2B5EF4-FFF2-40B4-BE49-F238E27FC236}">
                <a16:creationId xmlns:a16="http://schemas.microsoft.com/office/drawing/2014/main" id="{682D0804-3954-4D88-9A09-6FB7F0DB6199}"/>
              </a:ext>
            </a:extLst>
          </p:cNvPr>
          <p:cNvPicPr>
            <a:picLocks noChangeAspect="1"/>
          </p:cNvPicPr>
          <p:nvPr/>
        </p:nvPicPr>
        <p:blipFill>
          <a:blip r:embed="rId4"/>
          <a:stretch>
            <a:fillRect/>
          </a:stretch>
        </p:blipFill>
        <p:spPr>
          <a:xfrm>
            <a:off x="2681287" y="567209"/>
            <a:ext cx="8226360" cy="1801586"/>
          </a:xfrm>
          <a:prstGeom prst="rect">
            <a:avLst/>
          </a:prstGeom>
        </p:spPr>
      </p:pic>
      <p:sp>
        <p:nvSpPr>
          <p:cNvPr id="9" name="TextBox 8">
            <a:extLst>
              <a:ext uri="{FF2B5EF4-FFF2-40B4-BE49-F238E27FC236}">
                <a16:creationId xmlns:a16="http://schemas.microsoft.com/office/drawing/2014/main" id="{342EF64C-FCB8-4AD9-AEE8-90AC26CFF357}"/>
              </a:ext>
            </a:extLst>
          </p:cNvPr>
          <p:cNvSpPr txBox="1"/>
          <p:nvPr/>
        </p:nvSpPr>
        <p:spPr>
          <a:xfrm>
            <a:off x="3995054" y="2368795"/>
            <a:ext cx="5054076" cy="369332"/>
          </a:xfrm>
          <a:prstGeom prst="rect">
            <a:avLst/>
          </a:prstGeom>
          <a:noFill/>
        </p:spPr>
        <p:txBody>
          <a:bodyPr wrap="none" rtlCol="0">
            <a:spAutoFit/>
          </a:bodyPr>
          <a:lstStyle/>
          <a:p>
            <a:r>
              <a:rPr lang="en-GB" b="1" dirty="0">
                <a:solidFill>
                  <a:srgbClr val="FF0000"/>
                </a:solidFill>
              </a:rPr>
              <a:t>Fully Empirical – Lots of melt composition terms…..</a:t>
            </a:r>
          </a:p>
        </p:txBody>
      </p:sp>
      <p:sp>
        <p:nvSpPr>
          <p:cNvPr id="28" name="Oval 27">
            <a:extLst>
              <a:ext uri="{FF2B5EF4-FFF2-40B4-BE49-F238E27FC236}">
                <a16:creationId xmlns:a16="http://schemas.microsoft.com/office/drawing/2014/main" id="{41345EB1-B8B8-4FDE-8A69-B173CB90D84A}"/>
              </a:ext>
            </a:extLst>
          </p:cNvPr>
          <p:cNvSpPr/>
          <p:nvPr/>
        </p:nvSpPr>
        <p:spPr>
          <a:xfrm>
            <a:off x="6164925" y="2877174"/>
            <a:ext cx="4805363" cy="646603"/>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descr="Chart&#10;&#10;Description automatically generated with low confidence">
            <a:extLst>
              <a:ext uri="{FF2B5EF4-FFF2-40B4-BE49-F238E27FC236}">
                <a16:creationId xmlns:a16="http://schemas.microsoft.com/office/drawing/2014/main" id="{A12EA0BF-C4B1-4464-979A-AA399191D32E}"/>
              </a:ext>
            </a:extLst>
          </p:cNvPr>
          <p:cNvPicPr>
            <a:picLocks noChangeAspect="1"/>
          </p:cNvPicPr>
          <p:nvPr/>
        </p:nvPicPr>
        <p:blipFill>
          <a:blip r:embed="rId5"/>
          <a:stretch>
            <a:fillRect/>
          </a:stretch>
        </p:blipFill>
        <p:spPr>
          <a:xfrm>
            <a:off x="2205063" y="5463084"/>
            <a:ext cx="7990061" cy="1080459"/>
          </a:xfrm>
          <a:prstGeom prst="rect">
            <a:avLst/>
          </a:prstGeom>
        </p:spPr>
      </p:pic>
      <p:sp>
        <p:nvSpPr>
          <p:cNvPr id="37" name="Oval 36">
            <a:extLst>
              <a:ext uri="{FF2B5EF4-FFF2-40B4-BE49-F238E27FC236}">
                <a16:creationId xmlns:a16="http://schemas.microsoft.com/office/drawing/2014/main" id="{EC972F82-5F13-4662-A12B-4C037D20FFEF}"/>
              </a:ext>
            </a:extLst>
          </p:cNvPr>
          <p:cNvSpPr/>
          <p:nvPr/>
        </p:nvSpPr>
        <p:spPr>
          <a:xfrm>
            <a:off x="5155067" y="2815055"/>
            <a:ext cx="940933" cy="6466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7">
            <a:extLst>
              <a:ext uri="{FF2B5EF4-FFF2-40B4-BE49-F238E27FC236}">
                <a16:creationId xmlns:a16="http://schemas.microsoft.com/office/drawing/2014/main" id="{ACD0410F-A3C5-4F86-8BDF-1AE9F62C16B2}"/>
              </a:ext>
            </a:extLst>
          </p:cNvPr>
          <p:cNvGrpSpPr/>
          <p:nvPr/>
        </p:nvGrpSpPr>
        <p:grpSpPr>
          <a:xfrm>
            <a:off x="1058022" y="4232431"/>
            <a:ext cx="3241085" cy="769631"/>
            <a:chOff x="2068286" y="4411969"/>
            <a:chExt cx="3241085" cy="769631"/>
          </a:xfrm>
        </p:grpSpPr>
        <p:pic>
          <p:nvPicPr>
            <p:cNvPr id="39" name="Picture 38" descr="Text&#10;&#10;Description automatically generated with low confidence">
              <a:extLst>
                <a:ext uri="{FF2B5EF4-FFF2-40B4-BE49-F238E27FC236}">
                  <a16:creationId xmlns:a16="http://schemas.microsoft.com/office/drawing/2014/main" id="{AE63E9A1-DE56-433C-AADB-9F6BA0BF6E82}"/>
                </a:ext>
              </a:extLst>
            </p:cNvPr>
            <p:cNvPicPr>
              <a:picLocks noChangeAspect="1"/>
            </p:cNvPicPr>
            <p:nvPr/>
          </p:nvPicPr>
          <p:blipFill>
            <a:blip r:embed="rId6"/>
            <a:stretch>
              <a:fillRect/>
            </a:stretch>
          </p:blipFill>
          <p:spPr>
            <a:xfrm>
              <a:off x="2107746" y="4466674"/>
              <a:ext cx="3201625" cy="714926"/>
            </a:xfrm>
            <a:prstGeom prst="rect">
              <a:avLst/>
            </a:prstGeom>
          </p:spPr>
        </p:pic>
        <p:sp>
          <p:nvSpPr>
            <p:cNvPr id="40" name="Rectangle 39">
              <a:extLst>
                <a:ext uri="{FF2B5EF4-FFF2-40B4-BE49-F238E27FC236}">
                  <a16:creationId xmlns:a16="http://schemas.microsoft.com/office/drawing/2014/main" id="{F77B9F81-4B20-4A75-A24B-25481BB64908}"/>
                </a:ext>
              </a:extLst>
            </p:cNvPr>
            <p:cNvSpPr/>
            <p:nvPr/>
          </p:nvSpPr>
          <p:spPr>
            <a:xfrm>
              <a:off x="2068286" y="4411969"/>
              <a:ext cx="3080657" cy="769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1" name="Picture 40">
            <a:extLst>
              <a:ext uri="{FF2B5EF4-FFF2-40B4-BE49-F238E27FC236}">
                <a16:creationId xmlns:a16="http://schemas.microsoft.com/office/drawing/2014/main" id="{CCB3A329-9BAC-4311-B41D-88CEDDA1BA25}"/>
              </a:ext>
            </a:extLst>
          </p:cNvPr>
          <p:cNvPicPr>
            <a:picLocks noChangeAspect="1"/>
          </p:cNvPicPr>
          <p:nvPr/>
        </p:nvPicPr>
        <p:blipFill>
          <a:blip r:embed="rId7"/>
          <a:stretch>
            <a:fillRect/>
          </a:stretch>
        </p:blipFill>
        <p:spPr>
          <a:xfrm>
            <a:off x="4825094" y="4374021"/>
            <a:ext cx="7410450" cy="685800"/>
          </a:xfrm>
          <a:prstGeom prst="rect">
            <a:avLst/>
          </a:prstGeom>
        </p:spPr>
      </p:pic>
      <p:sp>
        <p:nvSpPr>
          <p:cNvPr id="42" name="Oval 41">
            <a:extLst>
              <a:ext uri="{FF2B5EF4-FFF2-40B4-BE49-F238E27FC236}">
                <a16:creationId xmlns:a16="http://schemas.microsoft.com/office/drawing/2014/main" id="{9F1E1B36-2301-44FA-A227-C133F0E86AF3}"/>
              </a:ext>
            </a:extLst>
          </p:cNvPr>
          <p:cNvSpPr/>
          <p:nvPr/>
        </p:nvSpPr>
        <p:spPr>
          <a:xfrm>
            <a:off x="3962397" y="3469417"/>
            <a:ext cx="1045030" cy="833971"/>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F92C6CF-B0B7-425D-B8A4-D637AFEB91D1}"/>
              </a:ext>
            </a:extLst>
          </p:cNvPr>
          <p:cNvSpPr/>
          <p:nvPr/>
        </p:nvSpPr>
        <p:spPr>
          <a:xfrm>
            <a:off x="4781551" y="4284982"/>
            <a:ext cx="7410450" cy="98629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319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2014</a:t>
            </a:r>
            <a:endParaRPr lang="en-US" sz="4000" b="1" dirty="0"/>
          </a:p>
        </p:txBody>
      </p:sp>
      <p:sp>
        <p:nvSpPr>
          <p:cNvPr id="18" name="TextBox 17">
            <a:extLst>
              <a:ext uri="{FF2B5EF4-FFF2-40B4-BE49-F238E27FC236}">
                <a16:creationId xmlns:a16="http://schemas.microsoft.com/office/drawing/2014/main" id="{086B0E6F-1A83-472F-B58C-45C2BC16C1FB}"/>
              </a:ext>
            </a:extLst>
          </p:cNvPr>
          <p:cNvSpPr txBox="1"/>
          <p:nvPr/>
        </p:nvSpPr>
        <p:spPr>
          <a:xfrm>
            <a:off x="200263" y="752421"/>
            <a:ext cx="832279" cy="477054"/>
          </a:xfrm>
          <a:prstGeom prst="rect">
            <a:avLst/>
          </a:prstGeom>
          <a:noFill/>
        </p:spPr>
        <p:txBody>
          <a:bodyPr wrap="none" rtlCol="0">
            <a:spAutoFit/>
          </a:bodyPr>
          <a:lstStyle/>
          <a:p>
            <a:r>
              <a:rPr lang="en-GB" sz="2500" b="1" dirty="0"/>
              <a:t>2014</a:t>
            </a:r>
          </a:p>
        </p:txBody>
      </p:sp>
      <p:pic>
        <p:nvPicPr>
          <p:cNvPr id="3" name="Picture 2" descr="Graphical user interface, text, application&#10;&#10;Description automatically generated">
            <a:extLst>
              <a:ext uri="{FF2B5EF4-FFF2-40B4-BE49-F238E27FC236}">
                <a16:creationId xmlns:a16="http://schemas.microsoft.com/office/drawing/2014/main" id="{50643A3D-3FEC-4A3E-99F0-AED27EC80024}"/>
              </a:ext>
            </a:extLst>
          </p:cNvPr>
          <p:cNvPicPr>
            <a:picLocks noChangeAspect="1"/>
          </p:cNvPicPr>
          <p:nvPr/>
        </p:nvPicPr>
        <p:blipFill>
          <a:blip r:embed="rId3"/>
          <a:stretch>
            <a:fillRect/>
          </a:stretch>
        </p:blipFill>
        <p:spPr>
          <a:xfrm>
            <a:off x="3453492" y="752420"/>
            <a:ext cx="6757307" cy="1564611"/>
          </a:xfrm>
          <a:prstGeom prst="rect">
            <a:avLst/>
          </a:prstGeom>
        </p:spPr>
      </p:pic>
      <p:pic>
        <p:nvPicPr>
          <p:cNvPr id="11266" name="Picture 2" descr="Best 10 smartphones at the close of 2014 | ZDNet">
            <a:extLst>
              <a:ext uri="{FF2B5EF4-FFF2-40B4-BE49-F238E27FC236}">
                <a16:creationId xmlns:a16="http://schemas.microsoft.com/office/drawing/2014/main" id="{01BE8959-67A1-4DBC-818B-C6C66A9572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499" t="8393" r="9552" b="11698"/>
          <a:stretch/>
        </p:blipFill>
        <p:spPr bwMode="auto">
          <a:xfrm>
            <a:off x="348902" y="1414687"/>
            <a:ext cx="1894115" cy="42242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scatter chart&#10;&#10;Description automatically generated">
            <a:extLst>
              <a:ext uri="{FF2B5EF4-FFF2-40B4-BE49-F238E27FC236}">
                <a16:creationId xmlns:a16="http://schemas.microsoft.com/office/drawing/2014/main" id="{A4B48504-D769-497B-B95C-3A3E6314BC94}"/>
              </a:ext>
            </a:extLst>
          </p:cNvPr>
          <p:cNvPicPr>
            <a:picLocks noChangeAspect="1"/>
          </p:cNvPicPr>
          <p:nvPr/>
        </p:nvPicPr>
        <p:blipFill>
          <a:blip r:embed="rId5"/>
          <a:stretch>
            <a:fillRect/>
          </a:stretch>
        </p:blipFill>
        <p:spPr>
          <a:xfrm>
            <a:off x="3311298" y="2502241"/>
            <a:ext cx="6997473" cy="3984255"/>
          </a:xfrm>
          <a:prstGeom prst="rect">
            <a:avLst/>
          </a:prstGeom>
        </p:spPr>
      </p:pic>
    </p:spTree>
    <p:extLst>
      <p:ext uri="{BB962C8B-B14F-4D97-AF65-F5344CB8AC3E}">
        <p14:creationId xmlns:p14="http://schemas.microsoft.com/office/powerpoint/2010/main" val="3366776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54C3BE37-6909-4C75-9C8C-40930DB00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34" y="902649"/>
            <a:ext cx="11224731" cy="5887030"/>
          </a:xfrm>
          <a:prstGeom prst="rect">
            <a:avLst/>
          </a:prstGeom>
        </p:spPr>
      </p:pic>
      <p:sp>
        <p:nvSpPr>
          <p:cNvPr id="5" name="TextBox 4">
            <a:extLst>
              <a:ext uri="{FF2B5EF4-FFF2-40B4-BE49-F238E27FC236}">
                <a16:creationId xmlns:a16="http://schemas.microsoft.com/office/drawing/2014/main" id="{AB1ABE84-0AC3-4DC2-8A72-52B28C2FB6AC}"/>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Use 1: Storage depths from melt inclusions</a:t>
            </a:r>
            <a:endParaRPr lang="en-US" sz="4000" b="1" dirty="0"/>
          </a:p>
        </p:txBody>
      </p:sp>
    </p:spTree>
    <p:extLst>
      <p:ext uri="{BB962C8B-B14F-4D97-AF65-F5344CB8AC3E}">
        <p14:creationId xmlns:p14="http://schemas.microsoft.com/office/powerpoint/2010/main" val="140722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054A52-0DF2-4CC5-9AC7-FB9730C4465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2014</a:t>
            </a:r>
            <a:endParaRPr lang="en-US" sz="4000" b="1" dirty="0"/>
          </a:p>
        </p:txBody>
      </p:sp>
      <p:pic>
        <p:nvPicPr>
          <p:cNvPr id="3" name="Picture 2" descr="Graphical user interface, text, application&#10;&#10;Description automatically generated">
            <a:extLst>
              <a:ext uri="{FF2B5EF4-FFF2-40B4-BE49-F238E27FC236}">
                <a16:creationId xmlns:a16="http://schemas.microsoft.com/office/drawing/2014/main" id="{50643A3D-3FEC-4A3E-99F0-AED27EC80024}"/>
              </a:ext>
            </a:extLst>
          </p:cNvPr>
          <p:cNvPicPr>
            <a:picLocks noChangeAspect="1"/>
          </p:cNvPicPr>
          <p:nvPr/>
        </p:nvPicPr>
        <p:blipFill>
          <a:blip r:embed="rId3"/>
          <a:stretch>
            <a:fillRect/>
          </a:stretch>
        </p:blipFill>
        <p:spPr>
          <a:xfrm>
            <a:off x="3083378" y="752419"/>
            <a:ext cx="6757307" cy="1564611"/>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99339013-5B3C-48D4-B9CC-A0FC0F0C103D}"/>
              </a:ext>
            </a:extLst>
          </p:cNvPr>
          <p:cNvPicPr>
            <a:picLocks noChangeAspect="1"/>
          </p:cNvPicPr>
          <p:nvPr/>
        </p:nvPicPr>
        <p:blipFill>
          <a:blip r:embed="rId4"/>
          <a:stretch>
            <a:fillRect/>
          </a:stretch>
        </p:blipFill>
        <p:spPr>
          <a:xfrm>
            <a:off x="3640590" y="3021156"/>
            <a:ext cx="3952875" cy="542925"/>
          </a:xfrm>
          <a:prstGeom prst="rect">
            <a:avLst/>
          </a:prstGeom>
        </p:spPr>
      </p:pic>
      <p:sp>
        <p:nvSpPr>
          <p:cNvPr id="9" name="TextBox 8">
            <a:extLst>
              <a:ext uri="{FF2B5EF4-FFF2-40B4-BE49-F238E27FC236}">
                <a16:creationId xmlns:a16="http://schemas.microsoft.com/office/drawing/2014/main" id="{1E5DFE7D-4FA5-4798-AF3B-B5B9CD100763}"/>
              </a:ext>
            </a:extLst>
          </p:cNvPr>
          <p:cNvSpPr txBox="1"/>
          <p:nvPr/>
        </p:nvSpPr>
        <p:spPr>
          <a:xfrm>
            <a:off x="3453492" y="2651824"/>
            <a:ext cx="4929042" cy="369332"/>
          </a:xfrm>
          <a:prstGeom prst="rect">
            <a:avLst/>
          </a:prstGeom>
          <a:noFill/>
        </p:spPr>
        <p:txBody>
          <a:bodyPr wrap="none" rtlCol="0">
            <a:spAutoFit/>
          </a:bodyPr>
          <a:lstStyle/>
          <a:p>
            <a:r>
              <a:rPr lang="en-GB" b="1" dirty="0">
                <a:solidFill>
                  <a:srgbClr val="FF0000"/>
                </a:solidFill>
              </a:rPr>
              <a:t>Fully Empirical – come-back of 1997-esq Pi term…</a:t>
            </a:r>
          </a:p>
        </p:txBody>
      </p:sp>
      <p:pic>
        <p:nvPicPr>
          <p:cNvPr id="11" name="Picture 10" descr="Timeline&#10;&#10;Description automatically generated with low confidence">
            <a:extLst>
              <a:ext uri="{FF2B5EF4-FFF2-40B4-BE49-F238E27FC236}">
                <a16:creationId xmlns:a16="http://schemas.microsoft.com/office/drawing/2014/main" id="{F1C91349-B8C3-4B96-95CC-3C890F2B6E2D}"/>
              </a:ext>
            </a:extLst>
          </p:cNvPr>
          <p:cNvPicPr>
            <a:picLocks noChangeAspect="1"/>
          </p:cNvPicPr>
          <p:nvPr/>
        </p:nvPicPr>
        <p:blipFill>
          <a:blip r:embed="rId5"/>
          <a:stretch>
            <a:fillRect/>
          </a:stretch>
        </p:blipFill>
        <p:spPr>
          <a:xfrm>
            <a:off x="2924709" y="4383071"/>
            <a:ext cx="5457825" cy="790575"/>
          </a:xfrm>
          <a:prstGeom prst="rect">
            <a:avLst/>
          </a:prstGeom>
        </p:spPr>
      </p:pic>
      <p:pic>
        <p:nvPicPr>
          <p:cNvPr id="12" name="Picture 11">
            <a:extLst>
              <a:ext uri="{FF2B5EF4-FFF2-40B4-BE49-F238E27FC236}">
                <a16:creationId xmlns:a16="http://schemas.microsoft.com/office/drawing/2014/main" id="{640612B9-0C8D-49A9-92C9-4ADEF7F8D712}"/>
              </a:ext>
            </a:extLst>
          </p:cNvPr>
          <p:cNvPicPr>
            <a:picLocks noChangeAspect="1"/>
          </p:cNvPicPr>
          <p:nvPr/>
        </p:nvPicPr>
        <p:blipFill rotWithShape="1">
          <a:blip r:embed="rId6"/>
          <a:srcRect b="88210"/>
          <a:stretch/>
        </p:blipFill>
        <p:spPr>
          <a:xfrm>
            <a:off x="2393994" y="3637076"/>
            <a:ext cx="6145341" cy="672999"/>
          </a:xfrm>
          <a:prstGeom prst="rect">
            <a:avLst/>
          </a:prstGeom>
        </p:spPr>
      </p:pic>
      <p:pic>
        <p:nvPicPr>
          <p:cNvPr id="14" name="Picture 13" descr="Chart&#10;&#10;Description automatically generated with medium confidence">
            <a:extLst>
              <a:ext uri="{FF2B5EF4-FFF2-40B4-BE49-F238E27FC236}">
                <a16:creationId xmlns:a16="http://schemas.microsoft.com/office/drawing/2014/main" id="{1152B80C-0B8C-46A1-BC7C-D1AC41524F88}"/>
              </a:ext>
            </a:extLst>
          </p:cNvPr>
          <p:cNvPicPr>
            <a:picLocks noChangeAspect="1"/>
          </p:cNvPicPr>
          <p:nvPr/>
        </p:nvPicPr>
        <p:blipFill>
          <a:blip r:embed="rId7"/>
          <a:stretch>
            <a:fillRect/>
          </a:stretch>
        </p:blipFill>
        <p:spPr>
          <a:xfrm>
            <a:off x="2566987" y="5482485"/>
            <a:ext cx="7058025" cy="904875"/>
          </a:xfrm>
          <a:prstGeom prst="rect">
            <a:avLst/>
          </a:prstGeom>
        </p:spPr>
      </p:pic>
    </p:spTree>
    <p:extLst>
      <p:ext uri="{BB962C8B-B14F-4D97-AF65-F5344CB8AC3E}">
        <p14:creationId xmlns:p14="http://schemas.microsoft.com/office/powerpoint/2010/main" val="123803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AF48DB-3F3C-4B33-9A09-9064132B9168}"/>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2015</a:t>
            </a:r>
            <a:endParaRPr lang="en-US" sz="4000" b="1" dirty="0"/>
          </a:p>
        </p:txBody>
      </p:sp>
      <p:pic>
        <p:nvPicPr>
          <p:cNvPr id="8" name="Picture 7" descr="Text&#10;&#10;Description automatically generated with medium confidence">
            <a:extLst>
              <a:ext uri="{FF2B5EF4-FFF2-40B4-BE49-F238E27FC236}">
                <a16:creationId xmlns:a16="http://schemas.microsoft.com/office/drawing/2014/main" id="{E4BEFEB4-AAF1-4535-BE74-8571619F8D6C}"/>
              </a:ext>
            </a:extLst>
          </p:cNvPr>
          <p:cNvPicPr>
            <a:picLocks noChangeAspect="1"/>
          </p:cNvPicPr>
          <p:nvPr/>
        </p:nvPicPr>
        <p:blipFill>
          <a:blip r:embed="rId3"/>
          <a:stretch>
            <a:fillRect/>
          </a:stretch>
        </p:blipFill>
        <p:spPr>
          <a:xfrm>
            <a:off x="2343149" y="752710"/>
            <a:ext cx="7505700" cy="2038350"/>
          </a:xfrm>
          <a:prstGeom prst="rect">
            <a:avLst/>
          </a:prstGeom>
        </p:spPr>
      </p:pic>
      <p:sp>
        <p:nvSpPr>
          <p:cNvPr id="9" name="TextBox 8">
            <a:extLst>
              <a:ext uri="{FF2B5EF4-FFF2-40B4-BE49-F238E27FC236}">
                <a16:creationId xmlns:a16="http://schemas.microsoft.com/office/drawing/2014/main" id="{777C4BCD-5E88-4464-82A7-AC0355D7A967}"/>
              </a:ext>
            </a:extLst>
          </p:cNvPr>
          <p:cNvSpPr txBox="1"/>
          <p:nvPr/>
        </p:nvSpPr>
        <p:spPr>
          <a:xfrm>
            <a:off x="200263" y="752421"/>
            <a:ext cx="832279" cy="477054"/>
          </a:xfrm>
          <a:prstGeom prst="rect">
            <a:avLst/>
          </a:prstGeom>
          <a:noFill/>
        </p:spPr>
        <p:txBody>
          <a:bodyPr wrap="none" rtlCol="0">
            <a:spAutoFit/>
          </a:bodyPr>
          <a:lstStyle/>
          <a:p>
            <a:r>
              <a:rPr lang="en-GB" sz="2500" b="1" dirty="0"/>
              <a:t>2015</a:t>
            </a:r>
          </a:p>
        </p:txBody>
      </p:sp>
      <p:pic>
        <p:nvPicPr>
          <p:cNvPr id="11" name="Picture 10" descr="A picture containing text, electronics, display, computer&#10;&#10;Description automatically generated">
            <a:extLst>
              <a:ext uri="{FF2B5EF4-FFF2-40B4-BE49-F238E27FC236}">
                <a16:creationId xmlns:a16="http://schemas.microsoft.com/office/drawing/2014/main" id="{6E5D4658-2C3A-490D-BC91-960C99D5E5F0}"/>
              </a:ext>
            </a:extLst>
          </p:cNvPr>
          <p:cNvPicPr>
            <a:picLocks noChangeAspect="1"/>
          </p:cNvPicPr>
          <p:nvPr/>
        </p:nvPicPr>
        <p:blipFill>
          <a:blip r:embed="rId4"/>
          <a:stretch>
            <a:fillRect/>
          </a:stretch>
        </p:blipFill>
        <p:spPr>
          <a:xfrm>
            <a:off x="200263" y="1087960"/>
            <a:ext cx="2119240" cy="4093639"/>
          </a:xfrm>
          <a:prstGeom prst="rect">
            <a:avLst/>
          </a:prstGeom>
        </p:spPr>
      </p:pic>
      <p:pic>
        <p:nvPicPr>
          <p:cNvPr id="14" name="Picture 13" descr="Chart, diagram&#10;&#10;Description automatically generated">
            <a:extLst>
              <a:ext uri="{FF2B5EF4-FFF2-40B4-BE49-F238E27FC236}">
                <a16:creationId xmlns:a16="http://schemas.microsoft.com/office/drawing/2014/main" id="{6D56946E-1146-4687-8463-CEB12AB3B420}"/>
              </a:ext>
            </a:extLst>
          </p:cNvPr>
          <p:cNvPicPr>
            <a:picLocks noChangeAspect="1"/>
          </p:cNvPicPr>
          <p:nvPr/>
        </p:nvPicPr>
        <p:blipFill>
          <a:blip r:embed="rId5"/>
          <a:stretch>
            <a:fillRect/>
          </a:stretch>
        </p:blipFill>
        <p:spPr>
          <a:xfrm>
            <a:off x="3588416" y="2791060"/>
            <a:ext cx="6677025" cy="3886200"/>
          </a:xfrm>
          <a:prstGeom prst="rect">
            <a:avLst/>
          </a:prstGeom>
        </p:spPr>
      </p:pic>
    </p:spTree>
    <p:extLst>
      <p:ext uri="{BB962C8B-B14F-4D97-AF65-F5344CB8AC3E}">
        <p14:creationId xmlns:p14="http://schemas.microsoft.com/office/powerpoint/2010/main" val="1347294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A78CE-8444-4225-871A-28C96F93E98B}"/>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 brief history of solubility modelling: 2015</a:t>
            </a:r>
            <a:endParaRPr lang="en-US" sz="4000" b="1" dirty="0"/>
          </a:p>
        </p:txBody>
      </p:sp>
      <p:sp>
        <p:nvSpPr>
          <p:cNvPr id="6" name="TextBox 5">
            <a:extLst>
              <a:ext uri="{FF2B5EF4-FFF2-40B4-BE49-F238E27FC236}">
                <a16:creationId xmlns:a16="http://schemas.microsoft.com/office/drawing/2014/main" id="{F922973E-356C-4D50-B588-104D95663A35}"/>
              </a:ext>
            </a:extLst>
          </p:cNvPr>
          <p:cNvSpPr txBox="1"/>
          <p:nvPr/>
        </p:nvSpPr>
        <p:spPr>
          <a:xfrm>
            <a:off x="8895412" y="1586384"/>
            <a:ext cx="2425664" cy="369332"/>
          </a:xfrm>
          <a:prstGeom prst="rect">
            <a:avLst/>
          </a:prstGeom>
          <a:noFill/>
        </p:spPr>
        <p:txBody>
          <a:bodyPr wrap="none" rtlCol="0">
            <a:spAutoFit/>
          </a:bodyPr>
          <a:lstStyle/>
          <a:p>
            <a:r>
              <a:rPr lang="en-GB" b="1" dirty="0">
                <a:solidFill>
                  <a:srgbClr val="FF0000"/>
                </a:solidFill>
              </a:rPr>
              <a:t>Fully Thermodynamic…</a:t>
            </a:r>
          </a:p>
        </p:txBody>
      </p:sp>
      <p:pic>
        <p:nvPicPr>
          <p:cNvPr id="9" name="Picture 8" descr="Text&#10;&#10;Description automatically generated with medium confidence">
            <a:extLst>
              <a:ext uri="{FF2B5EF4-FFF2-40B4-BE49-F238E27FC236}">
                <a16:creationId xmlns:a16="http://schemas.microsoft.com/office/drawing/2014/main" id="{BF23F8F3-D7A4-4C97-8D41-1E7229982C2B}"/>
              </a:ext>
            </a:extLst>
          </p:cNvPr>
          <p:cNvPicPr>
            <a:picLocks noChangeAspect="1"/>
          </p:cNvPicPr>
          <p:nvPr/>
        </p:nvPicPr>
        <p:blipFill>
          <a:blip r:embed="rId3"/>
          <a:stretch>
            <a:fillRect/>
          </a:stretch>
        </p:blipFill>
        <p:spPr>
          <a:xfrm>
            <a:off x="955219" y="567209"/>
            <a:ext cx="7505700" cy="2038350"/>
          </a:xfrm>
          <a:prstGeom prst="rect">
            <a:avLst/>
          </a:prstGeom>
        </p:spPr>
      </p:pic>
      <p:pic>
        <p:nvPicPr>
          <p:cNvPr id="10" name="Picture 2" descr="first law of thermodynamics... don&amp;#39;t talk about thermodynamics - Chemistry  Cat - quickmeme">
            <a:extLst>
              <a:ext uri="{FF2B5EF4-FFF2-40B4-BE49-F238E27FC236}">
                <a16:creationId xmlns:a16="http://schemas.microsoft.com/office/drawing/2014/main" id="{ACCB4079-648B-4ECF-9840-94FD672B2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601" y="2064510"/>
            <a:ext cx="3443287" cy="45557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50541D-58E6-472E-A8C7-045787A87255}"/>
              </a:ext>
            </a:extLst>
          </p:cNvPr>
          <p:cNvSpPr txBox="1"/>
          <p:nvPr/>
        </p:nvSpPr>
        <p:spPr>
          <a:xfrm>
            <a:off x="3455281" y="2870317"/>
            <a:ext cx="1351139" cy="369332"/>
          </a:xfrm>
          <a:prstGeom prst="rect">
            <a:avLst/>
          </a:prstGeom>
          <a:noFill/>
        </p:spPr>
        <p:txBody>
          <a:bodyPr wrap="none" rtlCol="0">
            <a:spAutoFit/>
          </a:bodyPr>
          <a:lstStyle/>
          <a:p>
            <a:r>
              <a:rPr lang="en-GB" dirty="0"/>
              <a:t>*Speciation!</a:t>
            </a:r>
          </a:p>
        </p:txBody>
      </p:sp>
      <p:sp>
        <p:nvSpPr>
          <p:cNvPr id="7" name="TextBox 6">
            <a:extLst>
              <a:ext uri="{FF2B5EF4-FFF2-40B4-BE49-F238E27FC236}">
                <a16:creationId xmlns:a16="http://schemas.microsoft.com/office/drawing/2014/main" id="{9270AA87-5373-4154-8330-DC82EBF6EB94}"/>
              </a:ext>
            </a:extLst>
          </p:cNvPr>
          <p:cNvSpPr txBox="1"/>
          <p:nvPr/>
        </p:nvSpPr>
        <p:spPr>
          <a:xfrm>
            <a:off x="4130851" y="2020553"/>
            <a:ext cx="1874552" cy="369332"/>
          </a:xfrm>
          <a:prstGeom prst="rect">
            <a:avLst/>
          </a:prstGeom>
          <a:noFill/>
          <a:ln>
            <a:solidFill>
              <a:schemeClr val="tx1"/>
            </a:solidFill>
          </a:ln>
        </p:spPr>
        <p:txBody>
          <a:bodyPr wrap="none" rtlCol="0">
            <a:spAutoFit/>
          </a:bodyPr>
          <a:lstStyle/>
          <a:p>
            <a:r>
              <a:rPr lang="en-GB" b="1" i="1" dirty="0"/>
              <a:t>Aka “</a:t>
            </a:r>
            <a:r>
              <a:rPr lang="en-GB" b="1" i="1" dirty="0" err="1"/>
              <a:t>MagmaSat</a:t>
            </a:r>
            <a:r>
              <a:rPr lang="en-GB" b="1" i="1" dirty="0"/>
              <a:t>”</a:t>
            </a:r>
          </a:p>
        </p:txBody>
      </p:sp>
      <p:pic>
        <p:nvPicPr>
          <p:cNvPr id="3" name="Picture 2">
            <a:extLst>
              <a:ext uri="{FF2B5EF4-FFF2-40B4-BE49-F238E27FC236}">
                <a16:creationId xmlns:a16="http://schemas.microsoft.com/office/drawing/2014/main" id="{697882E1-4C9D-4ABF-94C7-BBD22585CD66}"/>
              </a:ext>
            </a:extLst>
          </p:cNvPr>
          <p:cNvPicPr>
            <a:picLocks noChangeAspect="1"/>
          </p:cNvPicPr>
          <p:nvPr/>
        </p:nvPicPr>
        <p:blipFill>
          <a:blip r:embed="rId5"/>
          <a:stretch>
            <a:fillRect/>
          </a:stretch>
        </p:blipFill>
        <p:spPr>
          <a:xfrm>
            <a:off x="765592" y="3455323"/>
            <a:ext cx="6730518" cy="3089190"/>
          </a:xfrm>
          <a:prstGeom prst="rect">
            <a:avLst/>
          </a:prstGeom>
        </p:spPr>
      </p:pic>
    </p:spTree>
    <p:extLst>
      <p:ext uri="{BB962C8B-B14F-4D97-AF65-F5344CB8AC3E}">
        <p14:creationId xmlns:p14="http://schemas.microsoft.com/office/powerpoint/2010/main" val="91745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552064" y="79856"/>
            <a:ext cx="9357046" cy="646331"/>
          </a:xfrm>
          <a:prstGeom prst="rect">
            <a:avLst/>
          </a:prstGeom>
          <a:noFill/>
        </p:spPr>
        <p:txBody>
          <a:bodyPr wrap="square" rtlCol="0">
            <a:spAutoFit/>
          </a:bodyPr>
          <a:lstStyle/>
          <a:p>
            <a:pPr algn="ctr"/>
            <a:r>
              <a:rPr lang="en-GB" b="1" dirty="0"/>
              <a:t>Example 2: Single sample calculations: Calc dissolved volatiles, calculate saturation pressures,</a:t>
            </a:r>
          </a:p>
          <a:p>
            <a:pPr algn="ctr"/>
            <a:r>
              <a:rPr lang="en-GB" b="1" dirty="0"/>
              <a:t>Compare multiple models (simple)</a:t>
            </a:r>
          </a:p>
        </p:txBody>
      </p:sp>
      <p:pic>
        <p:nvPicPr>
          <p:cNvPr id="3" name="Picture 2">
            <a:extLst>
              <a:ext uri="{FF2B5EF4-FFF2-40B4-BE49-F238E27FC236}">
                <a16:creationId xmlns:a16="http://schemas.microsoft.com/office/drawing/2014/main" id="{965CFB0B-E39A-4CB5-BD77-7C82A111FC09}"/>
              </a:ext>
            </a:extLst>
          </p:cNvPr>
          <p:cNvPicPr>
            <a:picLocks noChangeAspect="1"/>
          </p:cNvPicPr>
          <p:nvPr/>
        </p:nvPicPr>
        <p:blipFill>
          <a:blip r:embed="rId2"/>
          <a:stretch>
            <a:fillRect/>
          </a:stretch>
        </p:blipFill>
        <p:spPr>
          <a:xfrm>
            <a:off x="435585" y="726187"/>
            <a:ext cx="11320830" cy="5904624"/>
          </a:xfrm>
          <a:prstGeom prst="rect">
            <a:avLst/>
          </a:prstGeom>
        </p:spPr>
      </p:pic>
    </p:spTree>
    <p:extLst>
      <p:ext uri="{BB962C8B-B14F-4D97-AF65-F5344CB8AC3E}">
        <p14:creationId xmlns:p14="http://schemas.microsoft.com/office/powerpoint/2010/main" val="3248435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CDE574-56D8-479F-974B-83B44393D1C3}"/>
              </a:ext>
            </a:extLst>
          </p:cNvPr>
          <p:cNvSpPr txBox="1"/>
          <p:nvPr/>
        </p:nvSpPr>
        <p:spPr>
          <a:xfrm>
            <a:off x="-111968" y="-8190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 if solubility models are different</a:t>
            </a:r>
            <a:endParaRPr lang="en-US" sz="4000" b="1" dirty="0"/>
          </a:p>
        </p:txBody>
      </p:sp>
      <p:pic>
        <p:nvPicPr>
          <p:cNvPr id="20" name="Picture 19">
            <a:extLst>
              <a:ext uri="{FF2B5EF4-FFF2-40B4-BE49-F238E27FC236}">
                <a16:creationId xmlns:a16="http://schemas.microsoft.com/office/drawing/2014/main" id="{B6739D6B-7A30-4BF3-A41F-156C99868D4B}"/>
              </a:ext>
            </a:extLst>
          </p:cNvPr>
          <p:cNvPicPr>
            <a:picLocks noChangeAspect="1"/>
          </p:cNvPicPr>
          <p:nvPr/>
        </p:nvPicPr>
        <p:blipFill>
          <a:blip r:embed="rId3"/>
          <a:stretch>
            <a:fillRect/>
          </a:stretch>
        </p:blipFill>
        <p:spPr>
          <a:xfrm>
            <a:off x="154665" y="1418254"/>
            <a:ext cx="6148706" cy="4853254"/>
          </a:xfrm>
          <a:prstGeom prst="rect">
            <a:avLst/>
          </a:prstGeom>
        </p:spPr>
      </p:pic>
      <p:sp>
        <p:nvSpPr>
          <p:cNvPr id="2" name="TextBox 1">
            <a:extLst>
              <a:ext uri="{FF2B5EF4-FFF2-40B4-BE49-F238E27FC236}">
                <a16:creationId xmlns:a16="http://schemas.microsoft.com/office/drawing/2014/main" id="{9F91AE0A-09E6-4F7B-892E-5365C1200C54}"/>
              </a:ext>
            </a:extLst>
          </p:cNvPr>
          <p:cNvSpPr txBox="1"/>
          <p:nvPr/>
        </p:nvSpPr>
        <p:spPr>
          <a:xfrm rot="18726569">
            <a:off x="2261273" y="2941389"/>
            <a:ext cx="1033757" cy="369332"/>
          </a:xfrm>
          <a:prstGeom prst="rect">
            <a:avLst/>
          </a:prstGeom>
          <a:noFill/>
        </p:spPr>
        <p:txBody>
          <a:bodyPr wrap="square" rtlCol="0">
            <a:spAutoFit/>
          </a:bodyPr>
          <a:lstStyle/>
          <a:p>
            <a:r>
              <a:rPr lang="en-GB" dirty="0" err="1">
                <a:solidFill>
                  <a:srgbClr val="00B050"/>
                </a:solidFill>
              </a:rPr>
              <a:t>Papale</a:t>
            </a:r>
            <a:endParaRPr lang="en-GB" dirty="0">
              <a:solidFill>
                <a:srgbClr val="00B050"/>
              </a:solidFill>
            </a:endParaRPr>
          </a:p>
        </p:txBody>
      </p:sp>
      <p:sp>
        <p:nvSpPr>
          <p:cNvPr id="7" name="TextBox 6">
            <a:extLst>
              <a:ext uri="{FF2B5EF4-FFF2-40B4-BE49-F238E27FC236}">
                <a16:creationId xmlns:a16="http://schemas.microsoft.com/office/drawing/2014/main" id="{51646CF3-7879-4F96-B8CD-5D4115C9FCB5}"/>
              </a:ext>
            </a:extLst>
          </p:cNvPr>
          <p:cNvSpPr txBox="1"/>
          <p:nvPr/>
        </p:nvSpPr>
        <p:spPr>
          <a:xfrm rot="18777693">
            <a:off x="2205024" y="3244334"/>
            <a:ext cx="2517681" cy="369332"/>
          </a:xfrm>
          <a:prstGeom prst="rect">
            <a:avLst/>
          </a:prstGeom>
          <a:noFill/>
        </p:spPr>
        <p:txBody>
          <a:bodyPr wrap="square" rtlCol="0">
            <a:spAutoFit/>
          </a:bodyPr>
          <a:lstStyle/>
          <a:p>
            <a:r>
              <a:rPr lang="en-GB" dirty="0">
                <a:solidFill>
                  <a:schemeClr val="accent1">
                    <a:lumMod val="60000"/>
                    <a:lumOff val="40000"/>
                  </a:schemeClr>
                </a:solidFill>
              </a:rPr>
              <a:t>Volatile-Calc Basalt</a:t>
            </a:r>
          </a:p>
        </p:txBody>
      </p:sp>
      <p:sp>
        <p:nvSpPr>
          <p:cNvPr id="8" name="TextBox 7">
            <a:extLst>
              <a:ext uri="{FF2B5EF4-FFF2-40B4-BE49-F238E27FC236}">
                <a16:creationId xmlns:a16="http://schemas.microsoft.com/office/drawing/2014/main" id="{E0EA83E1-1728-40CD-863E-13BD4C929C7E}"/>
              </a:ext>
            </a:extLst>
          </p:cNvPr>
          <p:cNvSpPr txBox="1"/>
          <p:nvPr/>
        </p:nvSpPr>
        <p:spPr>
          <a:xfrm rot="19891684">
            <a:off x="4532513" y="3495862"/>
            <a:ext cx="1804812" cy="369332"/>
          </a:xfrm>
          <a:prstGeom prst="rect">
            <a:avLst/>
          </a:prstGeom>
          <a:noFill/>
        </p:spPr>
        <p:txBody>
          <a:bodyPr wrap="square" rtlCol="0">
            <a:spAutoFit/>
          </a:bodyPr>
          <a:lstStyle/>
          <a:p>
            <a:r>
              <a:rPr lang="en-GB" dirty="0" err="1">
                <a:solidFill>
                  <a:schemeClr val="bg1">
                    <a:lumMod val="50000"/>
                  </a:schemeClr>
                </a:solidFill>
              </a:rPr>
              <a:t>MagmaSat</a:t>
            </a:r>
            <a:endParaRPr lang="en-GB" dirty="0">
              <a:solidFill>
                <a:schemeClr val="bg1">
                  <a:lumMod val="50000"/>
                </a:schemeClr>
              </a:solidFill>
            </a:endParaRPr>
          </a:p>
        </p:txBody>
      </p:sp>
      <p:sp>
        <p:nvSpPr>
          <p:cNvPr id="9" name="TextBox 8">
            <a:extLst>
              <a:ext uri="{FF2B5EF4-FFF2-40B4-BE49-F238E27FC236}">
                <a16:creationId xmlns:a16="http://schemas.microsoft.com/office/drawing/2014/main" id="{B0F05682-DC76-47D9-BE2A-981460A5A05B}"/>
              </a:ext>
            </a:extLst>
          </p:cNvPr>
          <p:cNvSpPr txBox="1"/>
          <p:nvPr/>
        </p:nvSpPr>
        <p:spPr>
          <a:xfrm rot="19504755">
            <a:off x="4660030" y="2420457"/>
            <a:ext cx="1836481" cy="369332"/>
          </a:xfrm>
          <a:prstGeom prst="rect">
            <a:avLst/>
          </a:prstGeom>
          <a:noFill/>
        </p:spPr>
        <p:txBody>
          <a:bodyPr wrap="square" rtlCol="0">
            <a:spAutoFit/>
          </a:bodyPr>
          <a:lstStyle/>
          <a:p>
            <a:r>
              <a:rPr lang="en-GB" dirty="0" err="1">
                <a:solidFill>
                  <a:schemeClr val="accent4">
                    <a:lumMod val="75000"/>
                  </a:schemeClr>
                </a:solidFill>
              </a:rPr>
              <a:t>Shishkina</a:t>
            </a: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6462414F-8B5B-4C6E-A5C7-6BB8891FD48C}"/>
              </a:ext>
            </a:extLst>
          </p:cNvPr>
          <p:cNvSpPr txBox="1"/>
          <p:nvPr/>
        </p:nvSpPr>
        <p:spPr>
          <a:xfrm rot="18769652">
            <a:off x="3220038" y="2941389"/>
            <a:ext cx="2243958" cy="369332"/>
          </a:xfrm>
          <a:prstGeom prst="rect">
            <a:avLst/>
          </a:prstGeom>
          <a:noFill/>
        </p:spPr>
        <p:txBody>
          <a:bodyPr wrap="square" rtlCol="0">
            <a:spAutoFit/>
          </a:bodyPr>
          <a:lstStyle/>
          <a:p>
            <a:r>
              <a:rPr lang="en-GB" dirty="0" err="1">
                <a:solidFill>
                  <a:srgbClr val="FF0000"/>
                </a:solidFill>
              </a:rPr>
              <a:t>Iacono-Marziano</a:t>
            </a:r>
            <a:endParaRPr lang="en-GB" dirty="0">
              <a:solidFill>
                <a:srgbClr val="FF0000"/>
              </a:solidFill>
            </a:endParaRPr>
          </a:p>
        </p:txBody>
      </p:sp>
      <p:pic>
        <p:nvPicPr>
          <p:cNvPr id="4" name="Picture 3" descr="Chart, line chart&#10;&#10;Description automatically generated">
            <a:extLst>
              <a:ext uri="{FF2B5EF4-FFF2-40B4-BE49-F238E27FC236}">
                <a16:creationId xmlns:a16="http://schemas.microsoft.com/office/drawing/2014/main" id="{DE058FBE-1854-4E25-93DA-A866939203D1}"/>
              </a:ext>
            </a:extLst>
          </p:cNvPr>
          <p:cNvPicPr>
            <a:picLocks noChangeAspect="1"/>
          </p:cNvPicPr>
          <p:nvPr/>
        </p:nvPicPr>
        <p:blipFill>
          <a:blip r:embed="rId4"/>
          <a:stretch>
            <a:fillRect/>
          </a:stretch>
        </p:blipFill>
        <p:spPr>
          <a:xfrm>
            <a:off x="6303371" y="1296955"/>
            <a:ext cx="6009774" cy="4853254"/>
          </a:xfrm>
          <a:prstGeom prst="rect">
            <a:avLst/>
          </a:prstGeom>
        </p:spPr>
      </p:pic>
    </p:spTree>
    <p:extLst>
      <p:ext uri="{BB962C8B-B14F-4D97-AF65-F5344CB8AC3E}">
        <p14:creationId xmlns:p14="http://schemas.microsoft.com/office/powerpoint/2010/main" val="274488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D0AF1E-02AA-4C45-9320-F0C6BC9B25F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Why is Dixon so often different?</a:t>
            </a:r>
            <a:endParaRPr lang="en-US" sz="4000" b="1" dirty="0"/>
          </a:p>
        </p:txBody>
      </p:sp>
      <p:pic>
        <p:nvPicPr>
          <p:cNvPr id="6" name="Picture 5">
            <a:extLst>
              <a:ext uri="{FF2B5EF4-FFF2-40B4-BE49-F238E27FC236}">
                <a16:creationId xmlns:a16="http://schemas.microsoft.com/office/drawing/2014/main" id="{A9F3DFF6-E292-4C8E-9A99-08FC0E4BF3C9}"/>
              </a:ext>
            </a:extLst>
          </p:cNvPr>
          <p:cNvPicPr>
            <a:picLocks noChangeAspect="1"/>
          </p:cNvPicPr>
          <p:nvPr/>
        </p:nvPicPr>
        <p:blipFill>
          <a:blip r:embed="rId3"/>
          <a:stretch>
            <a:fillRect/>
          </a:stretch>
        </p:blipFill>
        <p:spPr>
          <a:xfrm>
            <a:off x="197774" y="1946718"/>
            <a:ext cx="5430013" cy="3804973"/>
          </a:xfrm>
          <a:prstGeom prst="rect">
            <a:avLst/>
          </a:prstGeom>
        </p:spPr>
      </p:pic>
      <p:grpSp>
        <p:nvGrpSpPr>
          <p:cNvPr id="14" name="Group 13">
            <a:extLst>
              <a:ext uri="{FF2B5EF4-FFF2-40B4-BE49-F238E27FC236}">
                <a16:creationId xmlns:a16="http://schemas.microsoft.com/office/drawing/2014/main" id="{C01DAF62-B675-486B-8E05-4EF917351909}"/>
              </a:ext>
            </a:extLst>
          </p:cNvPr>
          <p:cNvGrpSpPr/>
          <p:nvPr/>
        </p:nvGrpSpPr>
        <p:grpSpPr>
          <a:xfrm>
            <a:off x="5734584" y="1767814"/>
            <a:ext cx="5676900" cy="4791075"/>
            <a:chOff x="5734584" y="1767814"/>
            <a:chExt cx="5676900" cy="4791075"/>
          </a:xfrm>
        </p:grpSpPr>
        <p:pic>
          <p:nvPicPr>
            <p:cNvPr id="4" name="Picture 3">
              <a:extLst>
                <a:ext uri="{FF2B5EF4-FFF2-40B4-BE49-F238E27FC236}">
                  <a16:creationId xmlns:a16="http://schemas.microsoft.com/office/drawing/2014/main" id="{26D3F316-6E4E-49DE-A116-1A9692252161}"/>
                </a:ext>
              </a:extLst>
            </p:cNvPr>
            <p:cNvPicPr>
              <a:picLocks noChangeAspect="1"/>
            </p:cNvPicPr>
            <p:nvPr/>
          </p:nvPicPr>
          <p:blipFill>
            <a:blip r:embed="rId4"/>
            <a:stretch>
              <a:fillRect/>
            </a:stretch>
          </p:blipFill>
          <p:spPr>
            <a:xfrm>
              <a:off x="5734584" y="1767814"/>
              <a:ext cx="5676900" cy="4791075"/>
            </a:xfrm>
            <a:prstGeom prst="rect">
              <a:avLst/>
            </a:prstGeom>
          </p:spPr>
        </p:pic>
        <p:sp>
          <p:nvSpPr>
            <p:cNvPr id="7" name="Rectangle 6">
              <a:extLst>
                <a:ext uri="{FF2B5EF4-FFF2-40B4-BE49-F238E27FC236}">
                  <a16:creationId xmlns:a16="http://schemas.microsoft.com/office/drawing/2014/main" id="{CF91F50D-4DCC-4B23-B1FC-1AE6F43375BE}"/>
                </a:ext>
              </a:extLst>
            </p:cNvPr>
            <p:cNvSpPr/>
            <p:nvPr/>
          </p:nvSpPr>
          <p:spPr>
            <a:xfrm>
              <a:off x="8408276" y="3553412"/>
              <a:ext cx="882869"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D51EECF-244C-436A-A133-0512B25A9400}"/>
                </a:ext>
              </a:extLst>
            </p:cNvPr>
            <p:cNvSpPr/>
            <p:nvPr/>
          </p:nvSpPr>
          <p:spPr>
            <a:xfrm>
              <a:off x="7525407" y="4754017"/>
              <a:ext cx="105103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4C75E3-4EEB-423D-921A-27BE7B633FB2}"/>
                </a:ext>
              </a:extLst>
            </p:cNvPr>
            <p:cNvSpPr/>
            <p:nvPr/>
          </p:nvSpPr>
          <p:spPr>
            <a:xfrm>
              <a:off x="9664262" y="4853865"/>
              <a:ext cx="119292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7B86E27-CEEB-45DE-BFC0-4AE55A76D729}"/>
              </a:ext>
            </a:extLst>
          </p:cNvPr>
          <p:cNvGrpSpPr/>
          <p:nvPr/>
        </p:nvGrpSpPr>
        <p:grpSpPr>
          <a:xfrm>
            <a:off x="981074" y="781662"/>
            <a:ext cx="10229851" cy="819150"/>
            <a:chOff x="1202268" y="-1091266"/>
            <a:chExt cx="10229851" cy="819150"/>
          </a:xfrm>
        </p:grpSpPr>
        <p:pic>
          <p:nvPicPr>
            <p:cNvPr id="12" name="Picture 11">
              <a:extLst>
                <a:ext uri="{FF2B5EF4-FFF2-40B4-BE49-F238E27FC236}">
                  <a16:creationId xmlns:a16="http://schemas.microsoft.com/office/drawing/2014/main" id="{F1AE354D-AD1B-4954-89E0-46C76799F2E6}"/>
                </a:ext>
              </a:extLst>
            </p:cNvPr>
            <p:cNvPicPr>
              <a:picLocks noChangeAspect="1"/>
            </p:cNvPicPr>
            <p:nvPr/>
          </p:nvPicPr>
          <p:blipFill>
            <a:blip r:embed="rId5"/>
            <a:stretch>
              <a:fillRect/>
            </a:stretch>
          </p:blipFill>
          <p:spPr>
            <a:xfrm>
              <a:off x="1202269" y="-1091266"/>
              <a:ext cx="10229850" cy="819150"/>
            </a:xfrm>
            <a:prstGeom prst="rect">
              <a:avLst/>
            </a:prstGeom>
          </p:spPr>
        </p:pic>
        <p:sp>
          <p:nvSpPr>
            <p:cNvPr id="13" name="Rectangle 12">
              <a:extLst>
                <a:ext uri="{FF2B5EF4-FFF2-40B4-BE49-F238E27FC236}">
                  <a16:creationId xmlns:a16="http://schemas.microsoft.com/office/drawing/2014/main" id="{9116B74E-D2D8-496E-B020-4D22466D5A64}"/>
                </a:ext>
              </a:extLst>
            </p:cNvPr>
            <p:cNvSpPr/>
            <p:nvPr/>
          </p:nvSpPr>
          <p:spPr>
            <a:xfrm>
              <a:off x="1202268" y="-1091266"/>
              <a:ext cx="10229851" cy="819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a:extLst>
              <a:ext uri="{FF2B5EF4-FFF2-40B4-BE49-F238E27FC236}">
                <a16:creationId xmlns:a16="http://schemas.microsoft.com/office/drawing/2014/main" id="{592E616D-F3F7-4281-9CD3-AAAF5DBE323E}"/>
              </a:ext>
            </a:extLst>
          </p:cNvPr>
          <p:cNvSpPr/>
          <p:nvPr/>
        </p:nvSpPr>
        <p:spPr>
          <a:xfrm>
            <a:off x="6958361" y="2029522"/>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7441AFC-0679-40EA-AEA8-625B0BDDFD69}"/>
              </a:ext>
            </a:extLst>
          </p:cNvPr>
          <p:cNvSpPr/>
          <p:nvPr/>
        </p:nvSpPr>
        <p:spPr>
          <a:xfrm>
            <a:off x="8305405" y="4285932"/>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92BCF83B-5E0C-436B-B2B1-C631F00194A8}"/>
              </a:ext>
            </a:extLst>
          </p:cNvPr>
          <p:cNvSpPr/>
          <p:nvPr/>
        </p:nvSpPr>
        <p:spPr>
          <a:xfrm>
            <a:off x="7058721" y="4294205"/>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C532E5C-96CF-4D05-8E34-1B5E385B4324}"/>
              </a:ext>
            </a:extLst>
          </p:cNvPr>
          <p:cNvSpPr/>
          <p:nvPr/>
        </p:nvSpPr>
        <p:spPr>
          <a:xfrm>
            <a:off x="9974114" y="3208500"/>
            <a:ext cx="301083" cy="301083"/>
          </a:xfrm>
          <a:prstGeom prst="ellipse">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077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F316-6E4E-49DE-A116-1A9692252161}"/>
              </a:ext>
            </a:extLst>
          </p:cNvPr>
          <p:cNvPicPr>
            <a:picLocks noChangeAspect="1"/>
          </p:cNvPicPr>
          <p:nvPr/>
        </p:nvPicPr>
        <p:blipFill>
          <a:blip r:embed="rId3"/>
          <a:stretch>
            <a:fillRect/>
          </a:stretch>
        </p:blipFill>
        <p:spPr>
          <a:xfrm>
            <a:off x="5734584" y="1767814"/>
            <a:ext cx="5676900" cy="4791075"/>
          </a:xfrm>
          <a:prstGeom prst="rect">
            <a:avLst/>
          </a:prstGeom>
        </p:spPr>
      </p:pic>
      <p:sp>
        <p:nvSpPr>
          <p:cNvPr id="5" name="TextBox 4">
            <a:extLst>
              <a:ext uri="{FF2B5EF4-FFF2-40B4-BE49-F238E27FC236}">
                <a16:creationId xmlns:a16="http://schemas.microsoft.com/office/drawing/2014/main" id="{D2D0AF1E-02AA-4C45-9320-F0C6BC9B25F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Why is Dixon so different?</a:t>
            </a:r>
            <a:endParaRPr lang="en-US" sz="4000" b="1" dirty="0"/>
          </a:p>
        </p:txBody>
      </p:sp>
      <p:pic>
        <p:nvPicPr>
          <p:cNvPr id="6" name="Picture 5">
            <a:extLst>
              <a:ext uri="{FF2B5EF4-FFF2-40B4-BE49-F238E27FC236}">
                <a16:creationId xmlns:a16="http://schemas.microsoft.com/office/drawing/2014/main" id="{A9F3DFF6-E292-4C8E-9A99-08FC0E4BF3C9}"/>
              </a:ext>
            </a:extLst>
          </p:cNvPr>
          <p:cNvPicPr>
            <a:picLocks noChangeAspect="1"/>
          </p:cNvPicPr>
          <p:nvPr/>
        </p:nvPicPr>
        <p:blipFill>
          <a:blip r:embed="rId4"/>
          <a:stretch>
            <a:fillRect/>
          </a:stretch>
        </p:blipFill>
        <p:spPr>
          <a:xfrm>
            <a:off x="197774" y="1946718"/>
            <a:ext cx="5430013" cy="3804973"/>
          </a:xfrm>
          <a:prstGeom prst="rect">
            <a:avLst/>
          </a:prstGeom>
        </p:spPr>
      </p:pic>
      <p:sp>
        <p:nvSpPr>
          <p:cNvPr id="7" name="Rectangle 6">
            <a:extLst>
              <a:ext uri="{FF2B5EF4-FFF2-40B4-BE49-F238E27FC236}">
                <a16:creationId xmlns:a16="http://schemas.microsoft.com/office/drawing/2014/main" id="{CF91F50D-4DCC-4B23-B1FC-1AE6F43375BE}"/>
              </a:ext>
            </a:extLst>
          </p:cNvPr>
          <p:cNvSpPr/>
          <p:nvPr/>
        </p:nvSpPr>
        <p:spPr>
          <a:xfrm>
            <a:off x="8408276" y="3553412"/>
            <a:ext cx="882869"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4C75E3-4EEB-423D-921A-27BE7B633FB2}"/>
              </a:ext>
            </a:extLst>
          </p:cNvPr>
          <p:cNvSpPr/>
          <p:nvPr/>
        </p:nvSpPr>
        <p:spPr>
          <a:xfrm>
            <a:off x="9664262" y="4853865"/>
            <a:ext cx="119292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4240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F316-6E4E-49DE-A116-1A9692252161}"/>
              </a:ext>
            </a:extLst>
          </p:cNvPr>
          <p:cNvPicPr>
            <a:picLocks noChangeAspect="1"/>
          </p:cNvPicPr>
          <p:nvPr/>
        </p:nvPicPr>
        <p:blipFill>
          <a:blip r:embed="rId3"/>
          <a:stretch>
            <a:fillRect/>
          </a:stretch>
        </p:blipFill>
        <p:spPr>
          <a:xfrm>
            <a:off x="5734584" y="1767814"/>
            <a:ext cx="5676900" cy="4791075"/>
          </a:xfrm>
          <a:prstGeom prst="rect">
            <a:avLst/>
          </a:prstGeom>
        </p:spPr>
      </p:pic>
      <p:sp>
        <p:nvSpPr>
          <p:cNvPr id="5" name="TextBox 4">
            <a:extLst>
              <a:ext uri="{FF2B5EF4-FFF2-40B4-BE49-F238E27FC236}">
                <a16:creationId xmlns:a16="http://schemas.microsoft.com/office/drawing/2014/main" id="{D2D0AF1E-02AA-4C45-9320-F0C6BC9B25FA}"/>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Why is Dixon so different?</a:t>
            </a:r>
            <a:endParaRPr lang="en-US" sz="4000" b="1" dirty="0"/>
          </a:p>
        </p:txBody>
      </p:sp>
      <p:sp>
        <p:nvSpPr>
          <p:cNvPr id="7" name="Rectangle 6">
            <a:extLst>
              <a:ext uri="{FF2B5EF4-FFF2-40B4-BE49-F238E27FC236}">
                <a16:creationId xmlns:a16="http://schemas.microsoft.com/office/drawing/2014/main" id="{CF91F50D-4DCC-4B23-B1FC-1AE6F43375BE}"/>
              </a:ext>
            </a:extLst>
          </p:cNvPr>
          <p:cNvSpPr/>
          <p:nvPr/>
        </p:nvSpPr>
        <p:spPr>
          <a:xfrm>
            <a:off x="8408276" y="3553412"/>
            <a:ext cx="882869"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4C75E3-4EEB-423D-921A-27BE7B633FB2}"/>
              </a:ext>
            </a:extLst>
          </p:cNvPr>
          <p:cNvSpPr/>
          <p:nvPr/>
        </p:nvSpPr>
        <p:spPr>
          <a:xfrm>
            <a:off x="9664262" y="4853865"/>
            <a:ext cx="1192924" cy="390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8951F32E-0309-4BC3-8B87-76BE106DC494}"/>
              </a:ext>
            </a:extLst>
          </p:cNvPr>
          <p:cNvPicPr>
            <a:picLocks noChangeAspect="1"/>
          </p:cNvPicPr>
          <p:nvPr/>
        </p:nvPicPr>
        <p:blipFill>
          <a:blip r:embed="rId4"/>
          <a:stretch>
            <a:fillRect/>
          </a:stretch>
        </p:blipFill>
        <p:spPr>
          <a:xfrm>
            <a:off x="194459" y="1996068"/>
            <a:ext cx="5412792" cy="4272388"/>
          </a:xfrm>
          <a:prstGeom prst="rect">
            <a:avLst/>
          </a:prstGeom>
        </p:spPr>
      </p:pic>
    </p:spTree>
    <p:extLst>
      <p:ext uri="{BB962C8B-B14F-4D97-AF65-F5344CB8AC3E}">
        <p14:creationId xmlns:p14="http://schemas.microsoft.com/office/powerpoint/2010/main" val="2552432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1053869" y="74645"/>
            <a:ext cx="9357046" cy="369332"/>
          </a:xfrm>
          <a:prstGeom prst="rect">
            <a:avLst/>
          </a:prstGeom>
          <a:noFill/>
        </p:spPr>
        <p:txBody>
          <a:bodyPr wrap="square" rtlCol="0">
            <a:spAutoFit/>
          </a:bodyPr>
          <a:lstStyle/>
          <a:p>
            <a:pPr algn="ctr"/>
            <a:r>
              <a:rPr lang="en-GB" b="1" dirty="0"/>
              <a:t>Example 3: Batch Calculations: Cassidy melt inclusions + Isobar intro</a:t>
            </a:r>
          </a:p>
        </p:txBody>
      </p:sp>
      <p:pic>
        <p:nvPicPr>
          <p:cNvPr id="3" name="Picture 2">
            <a:extLst>
              <a:ext uri="{FF2B5EF4-FFF2-40B4-BE49-F238E27FC236}">
                <a16:creationId xmlns:a16="http://schemas.microsoft.com/office/drawing/2014/main" id="{965CFB0B-E39A-4CB5-BD77-7C82A111FC09}"/>
              </a:ext>
            </a:extLst>
          </p:cNvPr>
          <p:cNvPicPr>
            <a:picLocks noChangeAspect="1"/>
          </p:cNvPicPr>
          <p:nvPr/>
        </p:nvPicPr>
        <p:blipFill>
          <a:blip r:embed="rId2"/>
          <a:stretch>
            <a:fillRect/>
          </a:stretch>
        </p:blipFill>
        <p:spPr>
          <a:xfrm>
            <a:off x="435585" y="726187"/>
            <a:ext cx="11320830" cy="5904624"/>
          </a:xfrm>
          <a:prstGeom prst="rect">
            <a:avLst/>
          </a:prstGeom>
        </p:spPr>
      </p:pic>
    </p:spTree>
    <p:extLst>
      <p:ext uri="{BB962C8B-B14F-4D97-AF65-F5344CB8AC3E}">
        <p14:creationId xmlns:p14="http://schemas.microsoft.com/office/powerpoint/2010/main" val="3264394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4D119C-17B4-43A1-BDA5-3591B11F0486}"/>
              </a:ext>
            </a:extLst>
          </p:cNvPr>
          <p:cNvPicPr>
            <a:picLocks noChangeAspect="1"/>
          </p:cNvPicPr>
          <p:nvPr/>
        </p:nvPicPr>
        <p:blipFill rotWithShape="1">
          <a:blip r:embed="rId3"/>
          <a:srcRect b="86147"/>
          <a:stretch/>
        </p:blipFill>
        <p:spPr>
          <a:xfrm>
            <a:off x="260110" y="807720"/>
            <a:ext cx="11184100" cy="798056"/>
          </a:xfrm>
          <a:prstGeom prst="rect">
            <a:avLst/>
          </a:prstGeom>
        </p:spPr>
      </p:pic>
      <p:sp>
        <p:nvSpPr>
          <p:cNvPr id="8" name="TextBox 7">
            <a:extLst>
              <a:ext uri="{FF2B5EF4-FFF2-40B4-BE49-F238E27FC236}">
                <a16:creationId xmlns:a16="http://schemas.microsoft.com/office/drawing/2014/main" id="{04411892-292F-4B28-B4A5-E9A511D3029D}"/>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Assessing differences using CDF plots</a:t>
            </a:r>
            <a:endParaRPr lang="en-US" sz="4000" b="1" dirty="0"/>
          </a:p>
        </p:txBody>
      </p:sp>
      <p:pic>
        <p:nvPicPr>
          <p:cNvPr id="9" name="Picture 8">
            <a:extLst>
              <a:ext uri="{FF2B5EF4-FFF2-40B4-BE49-F238E27FC236}">
                <a16:creationId xmlns:a16="http://schemas.microsoft.com/office/drawing/2014/main" id="{F5F5E8D0-4BE9-4342-A86E-FF12AB2EF479}"/>
              </a:ext>
            </a:extLst>
          </p:cNvPr>
          <p:cNvPicPr>
            <a:picLocks noChangeAspect="1"/>
          </p:cNvPicPr>
          <p:nvPr/>
        </p:nvPicPr>
        <p:blipFill rotWithShape="1">
          <a:blip r:embed="rId3"/>
          <a:srcRect l="3407" t="26053" r="94372"/>
          <a:stretch/>
        </p:blipFill>
        <p:spPr>
          <a:xfrm>
            <a:off x="3169426" y="2330880"/>
            <a:ext cx="248354" cy="4259862"/>
          </a:xfrm>
          <a:prstGeom prst="rect">
            <a:avLst/>
          </a:prstGeom>
        </p:spPr>
      </p:pic>
      <p:pic>
        <p:nvPicPr>
          <p:cNvPr id="10" name="Picture 9">
            <a:extLst>
              <a:ext uri="{FF2B5EF4-FFF2-40B4-BE49-F238E27FC236}">
                <a16:creationId xmlns:a16="http://schemas.microsoft.com/office/drawing/2014/main" id="{95610EAE-7B33-4745-87A0-AFAFEAAD7470}"/>
              </a:ext>
            </a:extLst>
          </p:cNvPr>
          <p:cNvPicPr>
            <a:picLocks noChangeAspect="1"/>
          </p:cNvPicPr>
          <p:nvPr/>
        </p:nvPicPr>
        <p:blipFill rotWithShape="1">
          <a:blip r:embed="rId3"/>
          <a:srcRect l="49657" t="13533" b="1878"/>
          <a:stretch/>
        </p:blipFill>
        <p:spPr>
          <a:xfrm>
            <a:off x="3550081" y="1717659"/>
            <a:ext cx="5630432" cy="4873083"/>
          </a:xfrm>
          <a:prstGeom prst="rect">
            <a:avLst/>
          </a:prstGeom>
        </p:spPr>
      </p:pic>
    </p:spTree>
    <p:extLst>
      <p:ext uri="{BB962C8B-B14F-4D97-AF65-F5344CB8AC3E}">
        <p14:creationId xmlns:p14="http://schemas.microsoft.com/office/powerpoint/2010/main" val="3008241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1ABE84-0AC3-4DC2-8A72-52B28C2FB6AC}"/>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Use 2: Calculating dissolved volatiles</a:t>
            </a:r>
            <a:endParaRPr lang="en-US" sz="4000" b="1" dirty="0"/>
          </a:p>
        </p:txBody>
      </p:sp>
      <p:pic>
        <p:nvPicPr>
          <p:cNvPr id="3" name="Picture 2">
            <a:extLst>
              <a:ext uri="{FF2B5EF4-FFF2-40B4-BE49-F238E27FC236}">
                <a16:creationId xmlns:a16="http://schemas.microsoft.com/office/drawing/2014/main" id="{C1E2A283-D657-4E1A-94CF-48E2A26ED548}"/>
              </a:ext>
            </a:extLst>
          </p:cNvPr>
          <p:cNvPicPr>
            <a:picLocks noChangeAspect="1"/>
          </p:cNvPicPr>
          <p:nvPr/>
        </p:nvPicPr>
        <p:blipFill>
          <a:blip r:embed="rId3"/>
          <a:stretch>
            <a:fillRect/>
          </a:stretch>
        </p:blipFill>
        <p:spPr>
          <a:xfrm>
            <a:off x="572763" y="1452368"/>
            <a:ext cx="3152775" cy="4886325"/>
          </a:xfrm>
          <a:prstGeom prst="rect">
            <a:avLst/>
          </a:prstGeom>
        </p:spPr>
      </p:pic>
      <p:sp>
        <p:nvSpPr>
          <p:cNvPr id="4" name="TextBox 3">
            <a:extLst>
              <a:ext uri="{FF2B5EF4-FFF2-40B4-BE49-F238E27FC236}">
                <a16:creationId xmlns:a16="http://schemas.microsoft.com/office/drawing/2014/main" id="{1593AB07-7A39-4DD6-8000-8839B82FCA13}"/>
              </a:ext>
            </a:extLst>
          </p:cNvPr>
          <p:cNvSpPr txBox="1"/>
          <p:nvPr/>
        </p:nvSpPr>
        <p:spPr>
          <a:xfrm>
            <a:off x="496562" y="904681"/>
            <a:ext cx="3305175" cy="646331"/>
          </a:xfrm>
          <a:prstGeom prst="rect">
            <a:avLst/>
          </a:prstGeom>
          <a:noFill/>
        </p:spPr>
        <p:txBody>
          <a:bodyPr wrap="square" rtlCol="0">
            <a:spAutoFit/>
          </a:bodyPr>
          <a:lstStyle/>
          <a:p>
            <a:pPr algn="ctr"/>
            <a:r>
              <a:rPr lang="en-GB" dirty="0"/>
              <a:t>Amount of dissolved volatiles in saturated experiments</a:t>
            </a:r>
          </a:p>
        </p:txBody>
      </p:sp>
      <p:pic>
        <p:nvPicPr>
          <p:cNvPr id="21" name="Picture 4" descr="Frontiers | The Ins and Outs of Water in Olivine-Hosted Melt Inclusions:  Hygrometer vs. Speedometer | Earth Science">
            <a:extLst>
              <a:ext uri="{FF2B5EF4-FFF2-40B4-BE49-F238E27FC236}">
                <a16:creationId xmlns:a16="http://schemas.microsoft.com/office/drawing/2014/main" id="{5DE570CD-85E1-4CD5-8828-807683910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141"/>
          <a:stretch/>
        </p:blipFill>
        <p:spPr bwMode="auto">
          <a:xfrm>
            <a:off x="5667375" y="768350"/>
            <a:ext cx="3152775" cy="54737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1292942-D52D-4C25-AFB9-E6AD0DEAA773}"/>
              </a:ext>
            </a:extLst>
          </p:cNvPr>
          <p:cNvSpPr txBox="1"/>
          <p:nvPr/>
        </p:nvSpPr>
        <p:spPr>
          <a:xfrm>
            <a:off x="5843587" y="6443191"/>
            <a:ext cx="2800350" cy="369332"/>
          </a:xfrm>
          <a:prstGeom prst="rect">
            <a:avLst/>
          </a:prstGeom>
          <a:noFill/>
        </p:spPr>
        <p:txBody>
          <a:bodyPr wrap="square" rtlCol="0">
            <a:spAutoFit/>
          </a:bodyPr>
          <a:lstStyle/>
          <a:p>
            <a:r>
              <a:rPr lang="en-GB" dirty="0"/>
              <a:t>Barth and Plank, 2021</a:t>
            </a:r>
          </a:p>
        </p:txBody>
      </p:sp>
    </p:spTree>
    <p:extLst>
      <p:ext uri="{BB962C8B-B14F-4D97-AF65-F5344CB8AC3E}">
        <p14:creationId xmlns:p14="http://schemas.microsoft.com/office/powerpoint/2010/main" val="2134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355901-280A-41B6-BD78-A8171DD48590}"/>
              </a:ext>
            </a:extLst>
          </p:cNvPr>
          <p:cNvPicPr>
            <a:picLocks noChangeAspect="1"/>
          </p:cNvPicPr>
          <p:nvPr/>
        </p:nvPicPr>
        <p:blipFill>
          <a:blip r:embed="rId3"/>
          <a:stretch>
            <a:fillRect/>
          </a:stretch>
        </p:blipFill>
        <p:spPr>
          <a:xfrm>
            <a:off x="2744877" y="1603022"/>
            <a:ext cx="5883718" cy="5049378"/>
          </a:xfrm>
          <a:prstGeom prst="rect">
            <a:avLst/>
          </a:prstGeom>
        </p:spPr>
      </p:pic>
      <p:sp>
        <p:nvSpPr>
          <p:cNvPr id="11" name="TextBox 10">
            <a:extLst>
              <a:ext uri="{FF2B5EF4-FFF2-40B4-BE49-F238E27FC236}">
                <a16:creationId xmlns:a16="http://schemas.microsoft.com/office/drawing/2014/main" id="{74325A16-EE4B-48FB-83F2-DED3A6F99A6F}"/>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Evaluating differences using Isobars</a:t>
            </a:r>
            <a:endParaRPr lang="en-US" sz="4000" b="1" dirty="0"/>
          </a:p>
        </p:txBody>
      </p:sp>
      <p:pic>
        <p:nvPicPr>
          <p:cNvPr id="12" name="Picture 11">
            <a:extLst>
              <a:ext uri="{FF2B5EF4-FFF2-40B4-BE49-F238E27FC236}">
                <a16:creationId xmlns:a16="http://schemas.microsoft.com/office/drawing/2014/main" id="{0E14907C-020D-46A1-BBA6-620CB3E3D984}"/>
              </a:ext>
            </a:extLst>
          </p:cNvPr>
          <p:cNvPicPr>
            <a:picLocks noChangeAspect="1"/>
          </p:cNvPicPr>
          <p:nvPr/>
        </p:nvPicPr>
        <p:blipFill rotWithShape="1">
          <a:blip r:embed="rId4"/>
          <a:srcRect b="86194"/>
          <a:stretch/>
        </p:blipFill>
        <p:spPr>
          <a:xfrm>
            <a:off x="260110" y="807720"/>
            <a:ext cx="11184100" cy="795302"/>
          </a:xfrm>
          <a:prstGeom prst="rect">
            <a:avLst/>
          </a:prstGeom>
        </p:spPr>
      </p:pic>
      <p:pic>
        <p:nvPicPr>
          <p:cNvPr id="16" name="Picture 15">
            <a:extLst>
              <a:ext uri="{FF2B5EF4-FFF2-40B4-BE49-F238E27FC236}">
                <a16:creationId xmlns:a16="http://schemas.microsoft.com/office/drawing/2014/main" id="{ED833C95-4AB3-4EAE-A200-55B997BB00B9}"/>
              </a:ext>
            </a:extLst>
          </p:cNvPr>
          <p:cNvPicPr>
            <a:picLocks noChangeAspect="1"/>
          </p:cNvPicPr>
          <p:nvPr/>
        </p:nvPicPr>
        <p:blipFill>
          <a:blip r:embed="rId5"/>
          <a:stretch>
            <a:fillRect/>
          </a:stretch>
        </p:blipFill>
        <p:spPr>
          <a:xfrm>
            <a:off x="2174284" y="2769128"/>
            <a:ext cx="570593" cy="1938339"/>
          </a:xfrm>
          <a:prstGeom prst="rect">
            <a:avLst/>
          </a:prstGeom>
        </p:spPr>
      </p:pic>
      <p:sp>
        <p:nvSpPr>
          <p:cNvPr id="19" name="Oval 18">
            <a:extLst>
              <a:ext uri="{FF2B5EF4-FFF2-40B4-BE49-F238E27FC236}">
                <a16:creationId xmlns:a16="http://schemas.microsoft.com/office/drawing/2014/main" id="{69803116-E598-4D2D-ADA2-476045D9D992}"/>
              </a:ext>
            </a:extLst>
          </p:cNvPr>
          <p:cNvSpPr/>
          <p:nvPr/>
        </p:nvSpPr>
        <p:spPr>
          <a:xfrm>
            <a:off x="6287911" y="5159022"/>
            <a:ext cx="2340684" cy="14933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9979DE8B-3217-461C-A44C-24E8490BD8E4}"/>
              </a:ext>
            </a:extLst>
          </p:cNvPr>
          <p:cNvSpPr txBox="1"/>
          <p:nvPr/>
        </p:nvSpPr>
        <p:spPr>
          <a:xfrm>
            <a:off x="8497063" y="4931812"/>
            <a:ext cx="2616299" cy="646331"/>
          </a:xfrm>
          <a:prstGeom prst="rect">
            <a:avLst/>
          </a:prstGeom>
          <a:noFill/>
        </p:spPr>
        <p:txBody>
          <a:bodyPr wrap="square" rtlCol="0">
            <a:spAutoFit/>
          </a:bodyPr>
          <a:lstStyle/>
          <a:p>
            <a:pPr algn="ctr"/>
            <a:r>
              <a:rPr lang="en-GB" b="1" dirty="0"/>
              <a:t>H</a:t>
            </a:r>
            <a:r>
              <a:rPr lang="en-GB" b="1" baseline="-25000" dirty="0"/>
              <a:t>2</a:t>
            </a:r>
            <a:r>
              <a:rPr lang="en-GB" b="1" dirty="0"/>
              <a:t>O solubility matters most</a:t>
            </a:r>
          </a:p>
        </p:txBody>
      </p:sp>
      <p:sp>
        <p:nvSpPr>
          <p:cNvPr id="21" name="Oval 20">
            <a:extLst>
              <a:ext uri="{FF2B5EF4-FFF2-40B4-BE49-F238E27FC236}">
                <a16:creationId xmlns:a16="http://schemas.microsoft.com/office/drawing/2014/main" id="{2739C0CE-060E-4AB3-8E78-A3A064CBE67B}"/>
              </a:ext>
            </a:extLst>
          </p:cNvPr>
          <p:cNvSpPr/>
          <p:nvPr/>
        </p:nvSpPr>
        <p:spPr>
          <a:xfrm>
            <a:off x="2798226" y="3911600"/>
            <a:ext cx="2340684" cy="14933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1FD710FB-0E1D-445B-99C8-2FEA5FD67644}"/>
              </a:ext>
            </a:extLst>
          </p:cNvPr>
          <p:cNvSpPr txBox="1"/>
          <p:nvPr/>
        </p:nvSpPr>
        <p:spPr>
          <a:xfrm>
            <a:off x="5007378" y="3684390"/>
            <a:ext cx="2616299" cy="646331"/>
          </a:xfrm>
          <a:prstGeom prst="rect">
            <a:avLst/>
          </a:prstGeom>
          <a:noFill/>
        </p:spPr>
        <p:txBody>
          <a:bodyPr wrap="square" rtlCol="0">
            <a:spAutoFit/>
          </a:bodyPr>
          <a:lstStyle/>
          <a:p>
            <a:pPr algn="ctr"/>
            <a:r>
              <a:rPr lang="en-GB" b="1" dirty="0"/>
              <a:t>CO</a:t>
            </a:r>
            <a:r>
              <a:rPr lang="en-GB" b="1" baseline="-25000" dirty="0"/>
              <a:t>2</a:t>
            </a:r>
            <a:r>
              <a:rPr lang="en-GB" b="1" dirty="0"/>
              <a:t> solubility matters most</a:t>
            </a:r>
          </a:p>
        </p:txBody>
      </p:sp>
    </p:spTree>
    <p:extLst>
      <p:ext uri="{BB962C8B-B14F-4D97-AF65-F5344CB8AC3E}">
        <p14:creationId xmlns:p14="http://schemas.microsoft.com/office/powerpoint/2010/main" val="78249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art, scatter chart&#10;&#10;Description automatically generated">
            <a:extLst>
              <a:ext uri="{FF2B5EF4-FFF2-40B4-BE49-F238E27FC236}">
                <a16:creationId xmlns:a16="http://schemas.microsoft.com/office/drawing/2014/main" id="{831BDE44-B601-43C2-A8CB-239FFA9CC1C9}"/>
              </a:ext>
            </a:extLst>
          </p:cNvPr>
          <p:cNvPicPr>
            <a:picLocks noChangeAspect="1"/>
          </p:cNvPicPr>
          <p:nvPr/>
        </p:nvPicPr>
        <p:blipFill>
          <a:blip r:embed="rId2"/>
          <a:stretch>
            <a:fillRect/>
          </a:stretch>
        </p:blipFill>
        <p:spPr>
          <a:xfrm>
            <a:off x="2183474" y="1200316"/>
            <a:ext cx="5267325" cy="3914775"/>
          </a:xfrm>
          <a:prstGeom prst="rect">
            <a:avLst/>
          </a:prstGeom>
        </p:spPr>
      </p:pic>
      <p:sp>
        <p:nvSpPr>
          <p:cNvPr id="4" name="TextBox 3">
            <a:extLst>
              <a:ext uri="{FF2B5EF4-FFF2-40B4-BE49-F238E27FC236}">
                <a16:creationId xmlns:a16="http://schemas.microsoft.com/office/drawing/2014/main" id="{32898BD9-99B3-4F25-8600-FCEF6A666211}"/>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Assessing calibration range</a:t>
            </a:r>
            <a:endParaRPr lang="en-US" sz="4000" b="1" dirty="0"/>
          </a:p>
        </p:txBody>
      </p:sp>
      <p:sp>
        <p:nvSpPr>
          <p:cNvPr id="9" name="Rectangle 8">
            <a:extLst>
              <a:ext uri="{FF2B5EF4-FFF2-40B4-BE49-F238E27FC236}">
                <a16:creationId xmlns:a16="http://schemas.microsoft.com/office/drawing/2014/main" id="{6F55FC17-2065-44C6-90D9-0051FF7B6967}"/>
              </a:ext>
            </a:extLst>
          </p:cNvPr>
          <p:cNvSpPr/>
          <p:nvPr/>
        </p:nvSpPr>
        <p:spPr>
          <a:xfrm>
            <a:off x="4593881" y="3445840"/>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C229E21-8089-4F1C-9529-71C7AEC1FF23}"/>
              </a:ext>
            </a:extLst>
          </p:cNvPr>
          <p:cNvSpPr/>
          <p:nvPr/>
        </p:nvSpPr>
        <p:spPr>
          <a:xfrm>
            <a:off x="3949387" y="3276600"/>
            <a:ext cx="14636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636498-BF3D-44FE-BB21-D420D53F8962}"/>
              </a:ext>
            </a:extLst>
          </p:cNvPr>
          <p:cNvSpPr/>
          <p:nvPr/>
        </p:nvSpPr>
        <p:spPr>
          <a:xfrm rot="2364167">
            <a:off x="3988673" y="2299895"/>
            <a:ext cx="2909075"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C22AF08-4104-4CC1-B9A3-B53ABA4DA300}"/>
              </a:ext>
            </a:extLst>
          </p:cNvPr>
          <p:cNvSpPr/>
          <p:nvPr/>
        </p:nvSpPr>
        <p:spPr>
          <a:xfrm>
            <a:off x="8170426" y="4499344"/>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0CEE61A-7FDF-4CD4-97DE-0E681F664BBB}"/>
              </a:ext>
            </a:extLst>
          </p:cNvPr>
          <p:cNvSpPr/>
          <p:nvPr/>
        </p:nvSpPr>
        <p:spPr>
          <a:xfrm>
            <a:off x="83704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56F2985-765E-4D87-84B0-3527A94D4AAF}"/>
              </a:ext>
            </a:extLst>
          </p:cNvPr>
          <p:cNvSpPr/>
          <p:nvPr/>
        </p:nvSpPr>
        <p:spPr>
          <a:xfrm>
            <a:off x="94372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991E2A3-0793-4846-8BC5-BF77CFB3ED48}"/>
              </a:ext>
            </a:extLst>
          </p:cNvPr>
          <p:cNvSpPr/>
          <p:nvPr/>
        </p:nvSpPr>
        <p:spPr>
          <a:xfrm>
            <a:off x="5057603" y="3310103"/>
            <a:ext cx="17145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2D9FBF2-0A8F-49F5-A679-8D2EC58E06AE}"/>
              </a:ext>
            </a:extLst>
          </p:cNvPr>
          <p:cNvSpPr/>
          <p:nvPr/>
        </p:nvSpPr>
        <p:spPr>
          <a:xfrm>
            <a:off x="4953694" y="3550547"/>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4711B5-0990-470D-A186-BADFB3E87ED5}"/>
              </a:ext>
            </a:extLst>
          </p:cNvPr>
          <p:cNvSpPr/>
          <p:nvPr/>
        </p:nvSpPr>
        <p:spPr>
          <a:xfrm>
            <a:off x="4875654" y="3178876"/>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881F9E-CE29-4C32-8C8E-49A2A810D6F1}"/>
              </a:ext>
            </a:extLst>
          </p:cNvPr>
          <p:cNvSpPr/>
          <p:nvPr/>
        </p:nvSpPr>
        <p:spPr>
          <a:xfrm>
            <a:off x="6066129" y="35966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04783CB-76E7-433C-B96D-D5156C1B6433}"/>
              </a:ext>
            </a:extLst>
          </p:cNvPr>
          <p:cNvSpPr/>
          <p:nvPr/>
        </p:nvSpPr>
        <p:spPr>
          <a:xfrm>
            <a:off x="5787593" y="37490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B23E617-0973-46BF-812A-1C083B72C2E9}"/>
              </a:ext>
            </a:extLst>
          </p:cNvPr>
          <p:cNvSpPr/>
          <p:nvPr/>
        </p:nvSpPr>
        <p:spPr>
          <a:xfrm>
            <a:off x="5208994" y="3582725"/>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9A1B136-7FB9-431D-871C-5BBCA0D6EE50}"/>
              </a:ext>
            </a:extLst>
          </p:cNvPr>
          <p:cNvSpPr/>
          <p:nvPr/>
        </p:nvSpPr>
        <p:spPr>
          <a:xfrm>
            <a:off x="5347741" y="3900497"/>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F64AF778-DDA8-4491-9BE3-FF041378E7A8}"/>
              </a:ext>
            </a:extLst>
          </p:cNvPr>
          <p:cNvSpPr/>
          <p:nvPr/>
        </p:nvSpPr>
        <p:spPr>
          <a:xfrm>
            <a:off x="5707554" y="3887525"/>
            <a:ext cx="1567522" cy="670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Pentagon 32">
            <a:extLst>
              <a:ext uri="{FF2B5EF4-FFF2-40B4-BE49-F238E27FC236}">
                <a16:creationId xmlns:a16="http://schemas.microsoft.com/office/drawing/2014/main" id="{2B874C62-395A-4017-9D64-10CCFB59EBE8}"/>
              </a:ext>
            </a:extLst>
          </p:cNvPr>
          <p:cNvSpPr/>
          <p:nvPr/>
        </p:nvSpPr>
        <p:spPr>
          <a:xfrm>
            <a:off x="5708371" y="3977462"/>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entagon 33">
            <a:extLst>
              <a:ext uri="{FF2B5EF4-FFF2-40B4-BE49-F238E27FC236}">
                <a16:creationId xmlns:a16="http://schemas.microsoft.com/office/drawing/2014/main" id="{E7A1EA5B-D933-4A73-ABDB-0F10709D50CE}"/>
              </a:ext>
            </a:extLst>
          </p:cNvPr>
          <p:cNvSpPr/>
          <p:nvPr/>
        </p:nvSpPr>
        <p:spPr>
          <a:xfrm>
            <a:off x="5822124" y="4025615"/>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entagon 34">
            <a:extLst>
              <a:ext uri="{FF2B5EF4-FFF2-40B4-BE49-F238E27FC236}">
                <a16:creationId xmlns:a16="http://schemas.microsoft.com/office/drawing/2014/main" id="{6F3CF063-7A00-4F4A-A4E5-432ACE12267E}"/>
              </a:ext>
            </a:extLst>
          </p:cNvPr>
          <p:cNvSpPr/>
          <p:nvPr/>
        </p:nvSpPr>
        <p:spPr>
          <a:xfrm>
            <a:off x="5948467" y="3953396"/>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Pentagon 35">
            <a:extLst>
              <a:ext uri="{FF2B5EF4-FFF2-40B4-BE49-F238E27FC236}">
                <a16:creationId xmlns:a16="http://schemas.microsoft.com/office/drawing/2014/main" id="{F1F863FB-3219-4CFE-AEE3-AED2B81032DD}"/>
              </a:ext>
            </a:extLst>
          </p:cNvPr>
          <p:cNvSpPr/>
          <p:nvPr/>
        </p:nvSpPr>
        <p:spPr>
          <a:xfrm>
            <a:off x="6463415" y="4136103"/>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Pentagon 36">
            <a:extLst>
              <a:ext uri="{FF2B5EF4-FFF2-40B4-BE49-F238E27FC236}">
                <a16:creationId xmlns:a16="http://schemas.microsoft.com/office/drawing/2014/main" id="{13975F31-9640-4D18-9DB8-5236DCD21226}"/>
              </a:ext>
            </a:extLst>
          </p:cNvPr>
          <p:cNvSpPr/>
          <p:nvPr/>
        </p:nvSpPr>
        <p:spPr>
          <a:xfrm>
            <a:off x="6323149" y="4312681"/>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entagon 37">
            <a:extLst>
              <a:ext uri="{FF2B5EF4-FFF2-40B4-BE49-F238E27FC236}">
                <a16:creationId xmlns:a16="http://schemas.microsoft.com/office/drawing/2014/main" id="{6AB83050-DD39-4326-94C3-E41C34B06309}"/>
              </a:ext>
            </a:extLst>
          </p:cNvPr>
          <p:cNvSpPr/>
          <p:nvPr/>
        </p:nvSpPr>
        <p:spPr>
          <a:xfrm>
            <a:off x="6436908" y="4384681"/>
            <a:ext cx="170369" cy="162256"/>
          </a:xfrm>
          <a:prstGeom prst="pent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9D5D8D3-34C8-4B7B-8CAB-7396C62324BB}"/>
              </a:ext>
            </a:extLst>
          </p:cNvPr>
          <p:cNvSpPr/>
          <p:nvPr/>
        </p:nvSpPr>
        <p:spPr>
          <a:xfrm rot="2364167">
            <a:off x="3958886" y="1603869"/>
            <a:ext cx="38004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descr="Chart&#10;&#10;Description automatically generated with low confidence">
            <a:extLst>
              <a:ext uri="{FF2B5EF4-FFF2-40B4-BE49-F238E27FC236}">
                <a16:creationId xmlns:a16="http://schemas.microsoft.com/office/drawing/2014/main" id="{97C951D0-F8C1-48BF-9477-C1F1777CD317}"/>
              </a:ext>
            </a:extLst>
          </p:cNvPr>
          <p:cNvPicPr>
            <a:picLocks noChangeAspect="1"/>
          </p:cNvPicPr>
          <p:nvPr/>
        </p:nvPicPr>
        <p:blipFill>
          <a:blip r:embed="rId3"/>
          <a:stretch>
            <a:fillRect/>
          </a:stretch>
        </p:blipFill>
        <p:spPr>
          <a:xfrm>
            <a:off x="1712523" y="5462097"/>
            <a:ext cx="7990061" cy="1080459"/>
          </a:xfrm>
          <a:prstGeom prst="rect">
            <a:avLst/>
          </a:prstGeom>
        </p:spPr>
      </p:pic>
    </p:spTree>
    <p:extLst>
      <p:ext uri="{BB962C8B-B14F-4D97-AF65-F5344CB8AC3E}">
        <p14:creationId xmlns:p14="http://schemas.microsoft.com/office/powerpoint/2010/main" val="147065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98BD9-99B3-4F25-8600-FCEF6A666211}"/>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Assessing calibration range example 2:</a:t>
            </a:r>
            <a:endParaRPr lang="en-US" sz="4000" b="1" dirty="0"/>
          </a:p>
        </p:txBody>
      </p:sp>
      <p:sp>
        <p:nvSpPr>
          <p:cNvPr id="9" name="Rectangle 8">
            <a:extLst>
              <a:ext uri="{FF2B5EF4-FFF2-40B4-BE49-F238E27FC236}">
                <a16:creationId xmlns:a16="http://schemas.microsoft.com/office/drawing/2014/main" id="{6F55FC17-2065-44C6-90D9-0051FF7B6967}"/>
              </a:ext>
            </a:extLst>
          </p:cNvPr>
          <p:cNvSpPr/>
          <p:nvPr/>
        </p:nvSpPr>
        <p:spPr>
          <a:xfrm>
            <a:off x="4593881" y="3445840"/>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C229E21-8089-4F1C-9529-71C7AEC1FF23}"/>
              </a:ext>
            </a:extLst>
          </p:cNvPr>
          <p:cNvSpPr/>
          <p:nvPr/>
        </p:nvSpPr>
        <p:spPr>
          <a:xfrm>
            <a:off x="3949387" y="3276600"/>
            <a:ext cx="14636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0636498-BF3D-44FE-BB21-D420D53F8962}"/>
              </a:ext>
            </a:extLst>
          </p:cNvPr>
          <p:cNvSpPr/>
          <p:nvPr/>
        </p:nvSpPr>
        <p:spPr>
          <a:xfrm rot="2364167">
            <a:off x="3988673" y="2299895"/>
            <a:ext cx="2909075"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C22AF08-4104-4CC1-B9A3-B53ABA4DA300}"/>
              </a:ext>
            </a:extLst>
          </p:cNvPr>
          <p:cNvSpPr/>
          <p:nvPr/>
        </p:nvSpPr>
        <p:spPr>
          <a:xfrm>
            <a:off x="8170426" y="4499344"/>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0CEE61A-7FDF-4CD4-97DE-0E681F664BBB}"/>
              </a:ext>
            </a:extLst>
          </p:cNvPr>
          <p:cNvSpPr/>
          <p:nvPr/>
        </p:nvSpPr>
        <p:spPr>
          <a:xfrm>
            <a:off x="83704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56F2985-765E-4D87-84B0-3527A94D4AAF}"/>
              </a:ext>
            </a:extLst>
          </p:cNvPr>
          <p:cNvSpPr/>
          <p:nvPr/>
        </p:nvSpPr>
        <p:spPr>
          <a:xfrm>
            <a:off x="9437251" y="4393809"/>
            <a:ext cx="17145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991E2A3-0793-4846-8BC5-BF77CFB3ED48}"/>
              </a:ext>
            </a:extLst>
          </p:cNvPr>
          <p:cNvSpPr/>
          <p:nvPr/>
        </p:nvSpPr>
        <p:spPr>
          <a:xfrm>
            <a:off x="5057603" y="3310103"/>
            <a:ext cx="17145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2D9FBF2-0A8F-49F5-A679-8D2EC58E06AE}"/>
              </a:ext>
            </a:extLst>
          </p:cNvPr>
          <p:cNvSpPr/>
          <p:nvPr/>
        </p:nvSpPr>
        <p:spPr>
          <a:xfrm>
            <a:off x="4953694" y="3550547"/>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4711B5-0990-470D-A186-BADFB3E87ED5}"/>
              </a:ext>
            </a:extLst>
          </p:cNvPr>
          <p:cNvSpPr/>
          <p:nvPr/>
        </p:nvSpPr>
        <p:spPr>
          <a:xfrm>
            <a:off x="4875654" y="3178876"/>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881F9E-CE29-4C32-8C8E-49A2A810D6F1}"/>
              </a:ext>
            </a:extLst>
          </p:cNvPr>
          <p:cNvSpPr/>
          <p:nvPr/>
        </p:nvSpPr>
        <p:spPr>
          <a:xfrm>
            <a:off x="6066129" y="35966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04783CB-76E7-433C-B96D-D5156C1B6433}"/>
              </a:ext>
            </a:extLst>
          </p:cNvPr>
          <p:cNvSpPr/>
          <p:nvPr/>
        </p:nvSpPr>
        <p:spPr>
          <a:xfrm>
            <a:off x="5787593" y="3749063"/>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B23E617-0973-46BF-812A-1C083B72C2E9}"/>
              </a:ext>
            </a:extLst>
          </p:cNvPr>
          <p:cNvSpPr/>
          <p:nvPr/>
        </p:nvSpPr>
        <p:spPr>
          <a:xfrm>
            <a:off x="5208994" y="3582725"/>
            <a:ext cx="31865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9D5D8D3-34C8-4B7B-8CAB-7396C62324BB}"/>
              </a:ext>
            </a:extLst>
          </p:cNvPr>
          <p:cNvSpPr/>
          <p:nvPr/>
        </p:nvSpPr>
        <p:spPr>
          <a:xfrm rot="2364167">
            <a:off x="3958886" y="1603869"/>
            <a:ext cx="38004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B491040E-F059-4FC6-80B6-1521D66EEFC8}"/>
              </a:ext>
            </a:extLst>
          </p:cNvPr>
          <p:cNvPicPr>
            <a:picLocks noChangeAspect="1"/>
          </p:cNvPicPr>
          <p:nvPr/>
        </p:nvPicPr>
        <p:blipFill rotWithShape="1">
          <a:blip r:embed="rId2"/>
          <a:srcRect r="92185"/>
          <a:stretch/>
        </p:blipFill>
        <p:spPr>
          <a:xfrm>
            <a:off x="1933340" y="732674"/>
            <a:ext cx="581661" cy="6032775"/>
          </a:xfrm>
          <a:prstGeom prst="rect">
            <a:avLst/>
          </a:prstGeom>
        </p:spPr>
      </p:pic>
      <p:grpSp>
        <p:nvGrpSpPr>
          <p:cNvPr id="2" name="Group 1">
            <a:extLst>
              <a:ext uri="{FF2B5EF4-FFF2-40B4-BE49-F238E27FC236}">
                <a16:creationId xmlns:a16="http://schemas.microsoft.com/office/drawing/2014/main" id="{E7D7C4BE-1FE5-4B51-970E-2B44F68FD666}"/>
              </a:ext>
            </a:extLst>
          </p:cNvPr>
          <p:cNvGrpSpPr/>
          <p:nvPr/>
        </p:nvGrpSpPr>
        <p:grpSpPr>
          <a:xfrm>
            <a:off x="2466219" y="1165039"/>
            <a:ext cx="6909660" cy="5168047"/>
            <a:chOff x="2527591" y="1304290"/>
            <a:chExt cx="5681459" cy="4249420"/>
          </a:xfrm>
        </p:grpSpPr>
        <p:pic>
          <p:nvPicPr>
            <p:cNvPr id="27" name="Picture 26">
              <a:extLst>
                <a:ext uri="{FF2B5EF4-FFF2-40B4-BE49-F238E27FC236}">
                  <a16:creationId xmlns:a16="http://schemas.microsoft.com/office/drawing/2014/main" id="{BFC3352D-C9DD-47E5-9630-AD4024248B47}"/>
                </a:ext>
              </a:extLst>
            </p:cNvPr>
            <p:cNvPicPr>
              <a:picLocks noChangeAspect="1"/>
            </p:cNvPicPr>
            <p:nvPr/>
          </p:nvPicPr>
          <p:blipFill rotWithShape="1">
            <a:blip r:embed="rId3"/>
            <a:srcRect t="27199"/>
            <a:stretch/>
          </p:blipFill>
          <p:spPr>
            <a:xfrm>
              <a:off x="2527591" y="1304290"/>
              <a:ext cx="5681459" cy="4249420"/>
            </a:xfrm>
            <a:prstGeom prst="rect">
              <a:avLst/>
            </a:prstGeom>
          </p:spPr>
        </p:pic>
        <p:pic>
          <p:nvPicPr>
            <p:cNvPr id="30" name="Picture 29">
              <a:extLst>
                <a:ext uri="{FF2B5EF4-FFF2-40B4-BE49-F238E27FC236}">
                  <a16:creationId xmlns:a16="http://schemas.microsoft.com/office/drawing/2014/main" id="{26005428-2FFA-41EE-86C2-4728E16E16EF}"/>
                </a:ext>
              </a:extLst>
            </p:cNvPr>
            <p:cNvPicPr>
              <a:picLocks noChangeAspect="1"/>
            </p:cNvPicPr>
            <p:nvPr/>
          </p:nvPicPr>
          <p:blipFill rotWithShape="1">
            <a:blip r:embed="rId4"/>
            <a:srcRect l="46208" t="34825" r="16982" b="47209"/>
            <a:stretch/>
          </p:blipFill>
          <p:spPr>
            <a:xfrm>
              <a:off x="5713660" y="3503484"/>
              <a:ext cx="2229846" cy="1048644"/>
            </a:xfrm>
            <a:prstGeom prst="rect">
              <a:avLst/>
            </a:prstGeom>
          </p:spPr>
        </p:pic>
      </p:grpSp>
    </p:spTree>
    <p:extLst>
      <p:ext uri="{BB962C8B-B14F-4D97-AF65-F5344CB8AC3E}">
        <p14:creationId xmlns:p14="http://schemas.microsoft.com/office/powerpoint/2010/main" val="2752219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5239"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Calibration datasets matter!</a:t>
            </a:r>
          </a:p>
        </p:txBody>
      </p:sp>
      <p:sp>
        <p:nvSpPr>
          <p:cNvPr id="13" name="Rectangle 12">
            <a:extLst>
              <a:ext uri="{FF2B5EF4-FFF2-40B4-BE49-F238E27FC236}">
                <a16:creationId xmlns:a16="http://schemas.microsoft.com/office/drawing/2014/main" id="{CF52E6C3-8ED8-467C-95C7-D27400E98027}"/>
              </a:ext>
            </a:extLst>
          </p:cNvPr>
          <p:cNvSpPr/>
          <p:nvPr/>
        </p:nvSpPr>
        <p:spPr>
          <a:xfrm>
            <a:off x="1034034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6" name="Picture 5">
            <a:extLst>
              <a:ext uri="{FF2B5EF4-FFF2-40B4-BE49-F238E27FC236}">
                <a16:creationId xmlns:a16="http://schemas.microsoft.com/office/drawing/2014/main" id="{C12827AD-0179-4F0A-BDFF-F912578E1C81}"/>
              </a:ext>
            </a:extLst>
          </p:cNvPr>
          <p:cNvPicPr>
            <a:picLocks noChangeAspect="1"/>
          </p:cNvPicPr>
          <p:nvPr/>
        </p:nvPicPr>
        <p:blipFill>
          <a:blip r:embed="rId2"/>
          <a:stretch>
            <a:fillRect/>
          </a:stretch>
        </p:blipFill>
        <p:spPr>
          <a:xfrm>
            <a:off x="594286" y="1509408"/>
            <a:ext cx="6002763" cy="5028996"/>
          </a:xfrm>
          <a:prstGeom prst="rect">
            <a:avLst/>
          </a:prstGeom>
        </p:spPr>
      </p:pic>
      <p:grpSp>
        <p:nvGrpSpPr>
          <p:cNvPr id="12" name="Group 11">
            <a:extLst>
              <a:ext uri="{FF2B5EF4-FFF2-40B4-BE49-F238E27FC236}">
                <a16:creationId xmlns:a16="http://schemas.microsoft.com/office/drawing/2014/main" id="{ABFC2DE3-C09C-436C-8F4B-5ADFDC0BC144}"/>
              </a:ext>
            </a:extLst>
          </p:cNvPr>
          <p:cNvGrpSpPr/>
          <p:nvPr/>
        </p:nvGrpSpPr>
        <p:grpSpPr>
          <a:xfrm>
            <a:off x="517078" y="948318"/>
            <a:ext cx="6145341" cy="5708123"/>
            <a:chOff x="1563558" y="678580"/>
            <a:chExt cx="6145341" cy="5708123"/>
          </a:xfrm>
        </p:grpSpPr>
        <p:pic>
          <p:nvPicPr>
            <p:cNvPr id="14" name="Picture 13">
              <a:extLst>
                <a:ext uri="{FF2B5EF4-FFF2-40B4-BE49-F238E27FC236}">
                  <a16:creationId xmlns:a16="http://schemas.microsoft.com/office/drawing/2014/main" id="{7B116D93-EEAD-40D6-8DD2-1E3849EA327C}"/>
                </a:ext>
              </a:extLst>
            </p:cNvPr>
            <p:cNvPicPr>
              <a:picLocks noChangeAspect="1"/>
            </p:cNvPicPr>
            <p:nvPr/>
          </p:nvPicPr>
          <p:blipFill>
            <a:blip r:embed="rId3"/>
            <a:stretch>
              <a:fillRect/>
            </a:stretch>
          </p:blipFill>
          <p:spPr>
            <a:xfrm>
              <a:off x="1563558" y="678580"/>
              <a:ext cx="6145341" cy="5708123"/>
            </a:xfrm>
            <a:prstGeom prst="rect">
              <a:avLst/>
            </a:prstGeom>
          </p:spPr>
        </p:pic>
        <p:sp>
          <p:nvSpPr>
            <p:cNvPr id="17" name="TextBox 16">
              <a:extLst>
                <a:ext uri="{FF2B5EF4-FFF2-40B4-BE49-F238E27FC236}">
                  <a16:creationId xmlns:a16="http://schemas.microsoft.com/office/drawing/2014/main" id="{E4205AAF-A682-4F08-B78F-F6DB777A2F55}"/>
                </a:ext>
              </a:extLst>
            </p:cNvPr>
            <p:cNvSpPr txBox="1"/>
            <p:nvPr/>
          </p:nvSpPr>
          <p:spPr>
            <a:xfrm>
              <a:off x="2870200" y="1460500"/>
              <a:ext cx="1957139" cy="369332"/>
            </a:xfrm>
            <a:prstGeom prst="rect">
              <a:avLst/>
            </a:prstGeom>
            <a:noFill/>
          </p:spPr>
          <p:txBody>
            <a:bodyPr wrap="none" rtlCol="0">
              <a:spAutoFit/>
            </a:bodyPr>
            <a:lstStyle/>
            <a:p>
              <a:r>
                <a:rPr lang="en-GB" b="1" dirty="0"/>
                <a:t>High CO</a:t>
              </a:r>
              <a:r>
                <a:rPr lang="en-GB" sz="1200" b="1" dirty="0"/>
                <a:t>2</a:t>
              </a:r>
              <a:r>
                <a:rPr lang="en-GB" b="1" dirty="0"/>
                <a:t> solubility</a:t>
              </a:r>
            </a:p>
          </p:txBody>
        </p:sp>
        <p:sp>
          <p:nvSpPr>
            <p:cNvPr id="18" name="TextBox 17">
              <a:extLst>
                <a:ext uri="{FF2B5EF4-FFF2-40B4-BE49-F238E27FC236}">
                  <a16:creationId xmlns:a16="http://schemas.microsoft.com/office/drawing/2014/main" id="{C718E9BE-C989-4E1D-A4A4-253D59D5F8BC}"/>
                </a:ext>
              </a:extLst>
            </p:cNvPr>
            <p:cNvSpPr txBox="1"/>
            <p:nvPr/>
          </p:nvSpPr>
          <p:spPr>
            <a:xfrm>
              <a:off x="3517900" y="4431268"/>
              <a:ext cx="1912190" cy="369332"/>
            </a:xfrm>
            <a:prstGeom prst="rect">
              <a:avLst/>
            </a:prstGeom>
            <a:noFill/>
          </p:spPr>
          <p:txBody>
            <a:bodyPr wrap="none" rtlCol="0">
              <a:spAutoFit/>
            </a:bodyPr>
            <a:lstStyle/>
            <a:p>
              <a:r>
                <a:rPr lang="en-GB" b="1" dirty="0"/>
                <a:t>Low CO</a:t>
              </a:r>
              <a:r>
                <a:rPr lang="en-GB" sz="1200" b="1" dirty="0"/>
                <a:t>2</a:t>
              </a:r>
              <a:r>
                <a:rPr lang="en-GB" b="1" dirty="0"/>
                <a:t> solubility</a:t>
              </a:r>
            </a:p>
          </p:txBody>
        </p:sp>
      </p:grpSp>
      <p:pic>
        <p:nvPicPr>
          <p:cNvPr id="10" name="Picture 9">
            <a:extLst>
              <a:ext uri="{FF2B5EF4-FFF2-40B4-BE49-F238E27FC236}">
                <a16:creationId xmlns:a16="http://schemas.microsoft.com/office/drawing/2014/main" id="{C86EAE0E-1091-4BB8-B11A-74FF49DBE012}"/>
              </a:ext>
            </a:extLst>
          </p:cNvPr>
          <p:cNvPicPr>
            <a:picLocks noChangeAspect="1"/>
          </p:cNvPicPr>
          <p:nvPr/>
        </p:nvPicPr>
        <p:blipFill rotWithShape="1">
          <a:blip r:embed="rId4"/>
          <a:srcRect t="27199"/>
          <a:stretch/>
        </p:blipFill>
        <p:spPr>
          <a:xfrm>
            <a:off x="8351520" y="830228"/>
            <a:ext cx="3724577" cy="2785779"/>
          </a:xfrm>
          <a:prstGeom prst="rect">
            <a:avLst/>
          </a:prstGeom>
        </p:spPr>
      </p:pic>
    </p:spTree>
    <p:extLst>
      <p:ext uri="{BB962C8B-B14F-4D97-AF65-F5344CB8AC3E}">
        <p14:creationId xmlns:p14="http://schemas.microsoft.com/office/powerpoint/2010/main" val="392667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Calibration datasets matter!</a:t>
            </a:r>
          </a:p>
        </p:txBody>
      </p:sp>
      <p:sp>
        <p:nvSpPr>
          <p:cNvPr id="14" name="Rectangle 13">
            <a:extLst>
              <a:ext uri="{FF2B5EF4-FFF2-40B4-BE49-F238E27FC236}">
                <a16:creationId xmlns:a16="http://schemas.microsoft.com/office/drawing/2014/main" id="{F153FE2A-BFB7-4266-89FC-1EE083F517A0}"/>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6" name="Picture 5">
            <a:extLst>
              <a:ext uri="{FF2B5EF4-FFF2-40B4-BE49-F238E27FC236}">
                <a16:creationId xmlns:a16="http://schemas.microsoft.com/office/drawing/2014/main" id="{3B12E92C-BC63-468B-98F0-2A6BE7FEB970}"/>
              </a:ext>
            </a:extLst>
          </p:cNvPr>
          <p:cNvPicPr>
            <a:picLocks noChangeAspect="1"/>
          </p:cNvPicPr>
          <p:nvPr/>
        </p:nvPicPr>
        <p:blipFill>
          <a:blip r:embed="rId3"/>
          <a:stretch>
            <a:fillRect/>
          </a:stretch>
        </p:blipFill>
        <p:spPr>
          <a:xfrm>
            <a:off x="462678" y="1082498"/>
            <a:ext cx="6988676" cy="5750356"/>
          </a:xfrm>
          <a:prstGeom prst="rect">
            <a:avLst/>
          </a:prstGeom>
        </p:spPr>
      </p:pic>
      <p:cxnSp>
        <p:nvCxnSpPr>
          <p:cNvPr id="17" name="Straight Connector 16">
            <a:extLst>
              <a:ext uri="{FF2B5EF4-FFF2-40B4-BE49-F238E27FC236}">
                <a16:creationId xmlns:a16="http://schemas.microsoft.com/office/drawing/2014/main" id="{422CAA5F-2C92-48CD-B383-47695FA86663}"/>
              </a:ext>
            </a:extLst>
          </p:cNvPr>
          <p:cNvCxnSpPr>
            <a:cxnSpLocks/>
          </p:cNvCxnSpPr>
          <p:nvPr/>
        </p:nvCxnSpPr>
        <p:spPr>
          <a:xfrm flipV="1">
            <a:off x="2641600" y="1706880"/>
            <a:ext cx="0" cy="43015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F2F601-F9D4-47A7-A781-2022AD67DF85}"/>
              </a:ext>
            </a:extLst>
          </p:cNvPr>
          <p:cNvCxnSpPr>
            <a:cxnSpLocks/>
          </p:cNvCxnSpPr>
          <p:nvPr/>
        </p:nvCxnSpPr>
        <p:spPr>
          <a:xfrm flipV="1">
            <a:off x="3718560" y="1727200"/>
            <a:ext cx="0" cy="42710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61D51F-A320-4DFC-8AED-B5CF35E125E9}"/>
              </a:ext>
            </a:extLst>
          </p:cNvPr>
          <p:cNvCxnSpPr>
            <a:cxnSpLocks/>
          </p:cNvCxnSpPr>
          <p:nvPr/>
        </p:nvCxnSpPr>
        <p:spPr>
          <a:xfrm flipH="1">
            <a:off x="5923826" y="4351081"/>
            <a:ext cx="1848574" cy="2645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96B7FC-FA85-481C-A710-0DDA8219C0A0}"/>
              </a:ext>
            </a:extLst>
          </p:cNvPr>
          <p:cNvSpPr txBox="1"/>
          <p:nvPr/>
        </p:nvSpPr>
        <p:spPr>
          <a:xfrm>
            <a:off x="7612882" y="3727834"/>
            <a:ext cx="3875035" cy="1246495"/>
          </a:xfrm>
          <a:prstGeom prst="rect">
            <a:avLst/>
          </a:prstGeom>
          <a:noFill/>
        </p:spPr>
        <p:txBody>
          <a:bodyPr wrap="none" rtlCol="0">
            <a:spAutoFit/>
          </a:bodyPr>
          <a:lstStyle/>
          <a:p>
            <a:pPr algn="ctr"/>
            <a:r>
              <a:rPr lang="en-GB" sz="2500" b="1" dirty="0"/>
              <a:t>Only Shishkina + </a:t>
            </a:r>
            <a:r>
              <a:rPr lang="en-GB" sz="2500" b="1" dirty="0" err="1"/>
              <a:t>MagmaSat</a:t>
            </a:r>
            <a:endParaRPr lang="en-GB" sz="2500" b="1" dirty="0"/>
          </a:p>
          <a:p>
            <a:pPr algn="ctr"/>
            <a:r>
              <a:rPr lang="en-GB" sz="2500" b="1" dirty="0"/>
              <a:t>are calibrated for</a:t>
            </a:r>
          </a:p>
          <a:p>
            <a:pPr algn="ctr"/>
            <a:r>
              <a:rPr lang="en-GB" sz="2500" b="1" dirty="0"/>
              <a:t> high MgO melts!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72D5F5-3AB3-4902-AC86-EF249EF2EEDD}"/>
                  </a:ext>
                </a:extLst>
              </p:cNvPr>
              <p:cNvSpPr txBox="1"/>
              <p:nvPr/>
            </p:nvSpPr>
            <p:spPr>
              <a:xfrm>
                <a:off x="1881910" y="676874"/>
                <a:ext cx="17844969" cy="508344"/>
              </a:xfrm>
              <a:prstGeom prst="rect">
                <a:avLst/>
              </a:prstGeom>
              <a:noFill/>
            </p:spPr>
            <p:txBody>
              <a:bodyPr wrap="square">
                <a:spAutoFit/>
              </a:bodyPr>
              <a:lstStyle/>
              <a:p>
                <a:r>
                  <a:rPr lang="en-US" sz="2500" dirty="0"/>
                  <a:t>l</a:t>
                </a:r>
                <a14:m>
                  <m:oMath xmlns:m="http://schemas.openxmlformats.org/officeDocument/2006/math">
                    <m:r>
                      <a:rPr lang="en-US" sz="2500" i="1" smtClean="0">
                        <a:latin typeface="Cambria Math" panose="02040503050406030204" pitchFamily="18" charset="0"/>
                      </a:rPr>
                      <m:t>𝑛</m:t>
                    </m:r>
                    <m:d>
                      <m:dPr>
                        <m:begChr m:val="["/>
                        <m:endChr m:val="]"/>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𝐶𝑂</m:t>
                            </m:r>
                          </m:e>
                          <m:sub>
                            <m:r>
                              <a:rPr lang="en-US" sz="2500" i="0">
                                <a:latin typeface="Cambria Math" panose="02040503050406030204" pitchFamily="18" charset="0"/>
                              </a:rPr>
                              <m:t>2</m:t>
                            </m:r>
                          </m:sub>
                        </m:sSub>
                      </m:e>
                    </m:d>
                    <m:r>
                      <a:rPr lang="en-US" sz="2500" i="0">
                        <a:latin typeface="Cambria Math" panose="02040503050406030204" pitchFamily="18" charset="0"/>
                      </a:rPr>
                      <m:t>=…−17.1∗ </m:t>
                    </m:r>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𝑀𝑔𝑂</m:t>
                        </m:r>
                        <m:r>
                          <a:rPr lang="en-US" sz="2500" i="0">
                            <a:latin typeface="Cambria Math" panose="02040503050406030204" pitchFamily="18" charset="0"/>
                          </a:rPr>
                          <m:t>+</m:t>
                        </m:r>
                        <m:r>
                          <a:rPr lang="en-US" sz="2500" i="1">
                            <a:latin typeface="Cambria Math" panose="02040503050406030204" pitchFamily="18" charset="0"/>
                          </a:rPr>
                          <m:t>𝐹𝑒𝑂</m:t>
                        </m:r>
                      </m:sub>
                    </m:sSub>
                  </m:oMath>
                </a14:m>
                <a:endParaRPr lang="en-US" sz="2500" dirty="0"/>
              </a:p>
            </p:txBody>
          </p:sp>
        </mc:Choice>
        <mc:Fallback xmlns="">
          <p:sp>
            <p:nvSpPr>
              <p:cNvPr id="13" name="TextBox 12">
                <a:extLst>
                  <a:ext uri="{FF2B5EF4-FFF2-40B4-BE49-F238E27FC236}">
                    <a16:creationId xmlns:a16="http://schemas.microsoft.com/office/drawing/2014/main" id="{A172D5F5-3AB3-4902-AC86-EF249EF2EEDD}"/>
                  </a:ext>
                </a:extLst>
              </p:cNvPr>
              <p:cNvSpPr txBox="1">
                <a:spLocks noRot="1" noChangeAspect="1" noMove="1" noResize="1" noEditPoints="1" noAdjustHandles="1" noChangeArrowheads="1" noChangeShapeType="1" noTextEdit="1"/>
              </p:cNvSpPr>
              <p:nvPr/>
            </p:nvSpPr>
            <p:spPr>
              <a:xfrm>
                <a:off x="1881910" y="676874"/>
                <a:ext cx="17844969" cy="508344"/>
              </a:xfrm>
              <a:prstGeom prst="rect">
                <a:avLst/>
              </a:prstGeom>
              <a:blipFill>
                <a:blip r:embed="rId4"/>
                <a:stretch>
                  <a:fillRect l="-581" t="-8434" b="-2289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26CA4FC-5B35-4513-9133-770EF6B752D6}"/>
              </a:ext>
            </a:extLst>
          </p:cNvPr>
          <p:cNvSpPr txBox="1"/>
          <p:nvPr/>
        </p:nvSpPr>
        <p:spPr>
          <a:xfrm>
            <a:off x="7099969" y="799718"/>
            <a:ext cx="1583510" cy="646331"/>
          </a:xfrm>
          <a:prstGeom prst="rect">
            <a:avLst/>
          </a:prstGeom>
          <a:noFill/>
        </p:spPr>
        <p:txBody>
          <a:bodyPr wrap="none" rtlCol="0">
            <a:spAutoFit/>
          </a:bodyPr>
          <a:lstStyle/>
          <a:p>
            <a:r>
              <a:rPr lang="en-GB" dirty="0"/>
              <a:t>Underestimate</a:t>
            </a:r>
          </a:p>
          <a:p>
            <a:r>
              <a:rPr lang="en-GB" dirty="0"/>
              <a:t> CO</a:t>
            </a:r>
            <a:r>
              <a:rPr lang="en-GB" sz="1400" dirty="0"/>
              <a:t>2</a:t>
            </a:r>
            <a:r>
              <a:rPr lang="en-GB" dirty="0"/>
              <a:t> solubility</a:t>
            </a:r>
            <a:endParaRPr lang="en-US" dirty="0"/>
          </a:p>
        </p:txBody>
      </p:sp>
      <p:pic>
        <p:nvPicPr>
          <p:cNvPr id="16" name="Picture 15">
            <a:extLst>
              <a:ext uri="{FF2B5EF4-FFF2-40B4-BE49-F238E27FC236}">
                <a16:creationId xmlns:a16="http://schemas.microsoft.com/office/drawing/2014/main" id="{C07A1794-9A75-4883-BC40-7655250EB4CC}"/>
              </a:ext>
            </a:extLst>
          </p:cNvPr>
          <p:cNvPicPr>
            <a:picLocks noChangeAspect="1"/>
          </p:cNvPicPr>
          <p:nvPr/>
        </p:nvPicPr>
        <p:blipFill rotWithShape="1">
          <a:blip r:embed="rId5"/>
          <a:srcRect t="27199"/>
          <a:stretch/>
        </p:blipFill>
        <p:spPr>
          <a:xfrm>
            <a:off x="8709927" y="601899"/>
            <a:ext cx="3601728" cy="2693895"/>
          </a:xfrm>
          <a:prstGeom prst="rect">
            <a:avLst/>
          </a:prstGeom>
        </p:spPr>
      </p:pic>
    </p:spTree>
    <p:extLst>
      <p:ext uri="{BB962C8B-B14F-4D97-AF65-F5344CB8AC3E}">
        <p14:creationId xmlns:p14="http://schemas.microsoft.com/office/powerpoint/2010/main" val="117853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F49BC7-094C-4CC1-9D8B-A136C8785576}"/>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Isobar plots</a:t>
            </a:r>
            <a:endParaRPr lang="en-US" sz="4000" b="1" dirty="0"/>
          </a:p>
        </p:txBody>
      </p:sp>
      <p:pic>
        <p:nvPicPr>
          <p:cNvPr id="5" name="Picture 2" descr="Crystal and melt inclusion timescales reveal the evolution of magma  migration before eruption | Nature Communications">
            <a:extLst>
              <a:ext uri="{FF2B5EF4-FFF2-40B4-BE49-F238E27FC236}">
                <a16:creationId xmlns:a16="http://schemas.microsoft.com/office/drawing/2014/main" id="{B64E905A-82BB-4CE8-B759-4CAADBB5B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515" y="833437"/>
            <a:ext cx="6524625" cy="5191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1C77DA-15B7-4577-9B80-A6A3B8F652D3}"/>
              </a:ext>
            </a:extLst>
          </p:cNvPr>
          <p:cNvSpPr txBox="1"/>
          <p:nvPr/>
        </p:nvSpPr>
        <p:spPr>
          <a:xfrm>
            <a:off x="1723205" y="6238700"/>
            <a:ext cx="2761861" cy="369332"/>
          </a:xfrm>
          <a:prstGeom prst="rect">
            <a:avLst/>
          </a:prstGeom>
          <a:noFill/>
        </p:spPr>
        <p:txBody>
          <a:bodyPr wrap="square" rtlCol="0">
            <a:spAutoFit/>
          </a:bodyPr>
          <a:lstStyle/>
          <a:p>
            <a:r>
              <a:rPr lang="en-GB" dirty="0"/>
              <a:t>Ruth et al. 2018</a:t>
            </a:r>
          </a:p>
        </p:txBody>
      </p:sp>
      <p:cxnSp>
        <p:nvCxnSpPr>
          <p:cNvPr id="11" name="Straight Arrow Connector 10">
            <a:extLst>
              <a:ext uri="{FF2B5EF4-FFF2-40B4-BE49-F238E27FC236}">
                <a16:creationId xmlns:a16="http://schemas.microsoft.com/office/drawing/2014/main" id="{8B36378F-E047-4FB6-90CF-ACD10EB02A0D}"/>
              </a:ext>
            </a:extLst>
          </p:cNvPr>
          <p:cNvCxnSpPr/>
          <p:nvPr/>
        </p:nvCxnSpPr>
        <p:spPr>
          <a:xfrm flipV="1">
            <a:off x="5107258" y="3289610"/>
            <a:ext cx="3256156" cy="1416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F226FF-CA66-4825-8D58-420F0F39B76F}"/>
              </a:ext>
            </a:extLst>
          </p:cNvPr>
          <p:cNvSpPr txBox="1"/>
          <p:nvPr/>
        </p:nvSpPr>
        <p:spPr>
          <a:xfrm>
            <a:off x="7939668" y="2505669"/>
            <a:ext cx="3066586" cy="923330"/>
          </a:xfrm>
          <a:prstGeom prst="rect">
            <a:avLst/>
          </a:prstGeom>
          <a:noFill/>
        </p:spPr>
        <p:txBody>
          <a:bodyPr wrap="square" rtlCol="0">
            <a:spAutoFit/>
          </a:bodyPr>
          <a:lstStyle/>
          <a:p>
            <a:pPr algn="ctr"/>
            <a:r>
              <a:rPr lang="en-GB" b="1" dirty="0"/>
              <a:t>Represents solubility at a single T for a single melt composition</a:t>
            </a:r>
          </a:p>
        </p:txBody>
      </p:sp>
    </p:spTree>
    <p:extLst>
      <p:ext uri="{BB962C8B-B14F-4D97-AF65-F5344CB8AC3E}">
        <p14:creationId xmlns:p14="http://schemas.microsoft.com/office/powerpoint/2010/main" val="425285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F314B76-48B3-4CDA-B7D5-90B4CD4E4991}"/>
              </a:ext>
            </a:extLst>
          </p:cNvPr>
          <p:cNvGrpSpPr/>
          <p:nvPr/>
        </p:nvGrpSpPr>
        <p:grpSpPr>
          <a:xfrm>
            <a:off x="679361" y="864334"/>
            <a:ext cx="5416639" cy="4566310"/>
            <a:chOff x="3609975" y="1566862"/>
            <a:chExt cx="5038957" cy="4247918"/>
          </a:xfrm>
        </p:grpSpPr>
        <p:pic>
          <p:nvPicPr>
            <p:cNvPr id="5" name="Picture 4">
              <a:extLst>
                <a:ext uri="{FF2B5EF4-FFF2-40B4-BE49-F238E27FC236}">
                  <a16:creationId xmlns:a16="http://schemas.microsoft.com/office/drawing/2014/main" id="{35414697-6EC5-4B0B-9CD0-9BE083BD5D46}"/>
                </a:ext>
              </a:extLst>
            </p:cNvPr>
            <p:cNvPicPr>
              <a:picLocks noChangeAspect="1"/>
            </p:cNvPicPr>
            <p:nvPr/>
          </p:nvPicPr>
          <p:blipFill>
            <a:blip r:embed="rId2"/>
            <a:stretch>
              <a:fillRect/>
            </a:stretch>
          </p:blipFill>
          <p:spPr>
            <a:xfrm>
              <a:off x="3609975" y="1566862"/>
              <a:ext cx="4972050" cy="3724275"/>
            </a:xfrm>
            <a:prstGeom prst="rect">
              <a:avLst/>
            </a:prstGeom>
          </p:spPr>
        </p:pic>
        <p:pic>
          <p:nvPicPr>
            <p:cNvPr id="7" name="Picture 6">
              <a:extLst>
                <a:ext uri="{FF2B5EF4-FFF2-40B4-BE49-F238E27FC236}">
                  <a16:creationId xmlns:a16="http://schemas.microsoft.com/office/drawing/2014/main" id="{6265F986-94BB-4348-B653-41EE300C4FB0}"/>
                </a:ext>
              </a:extLst>
            </p:cNvPr>
            <p:cNvPicPr>
              <a:picLocks noChangeAspect="1"/>
            </p:cNvPicPr>
            <p:nvPr/>
          </p:nvPicPr>
          <p:blipFill>
            <a:blip r:embed="rId3"/>
            <a:stretch>
              <a:fillRect/>
            </a:stretch>
          </p:blipFill>
          <p:spPr>
            <a:xfrm>
              <a:off x="4162657" y="5224230"/>
              <a:ext cx="4486275" cy="590550"/>
            </a:xfrm>
            <a:prstGeom prst="rect">
              <a:avLst/>
            </a:prstGeom>
          </p:spPr>
        </p:pic>
      </p:grpSp>
      <p:sp>
        <p:nvSpPr>
          <p:cNvPr id="9" name="TextBox 8">
            <a:extLst>
              <a:ext uri="{FF2B5EF4-FFF2-40B4-BE49-F238E27FC236}">
                <a16:creationId xmlns:a16="http://schemas.microsoft.com/office/drawing/2014/main" id="{2515C1A9-447A-448C-A9C2-C863912D49F0}"/>
              </a:ext>
            </a:extLst>
          </p:cNvPr>
          <p:cNvSpPr txBox="1"/>
          <p:nvPr/>
        </p:nvSpPr>
        <p:spPr>
          <a:xfrm>
            <a:off x="347147" y="5798634"/>
            <a:ext cx="3601844" cy="369332"/>
          </a:xfrm>
          <a:prstGeom prst="rect">
            <a:avLst/>
          </a:prstGeom>
          <a:noFill/>
        </p:spPr>
        <p:txBody>
          <a:bodyPr wrap="square" rtlCol="0">
            <a:spAutoFit/>
          </a:bodyPr>
          <a:lstStyle/>
          <a:p>
            <a:r>
              <a:rPr lang="en-GB" dirty="0" err="1"/>
              <a:t>Iddon</a:t>
            </a:r>
            <a:r>
              <a:rPr lang="en-GB" dirty="0"/>
              <a:t> and Edmonds, (2020)</a:t>
            </a:r>
          </a:p>
        </p:txBody>
      </p:sp>
      <p:sp>
        <p:nvSpPr>
          <p:cNvPr id="10" name="TextBox 9">
            <a:extLst>
              <a:ext uri="{FF2B5EF4-FFF2-40B4-BE49-F238E27FC236}">
                <a16:creationId xmlns:a16="http://schemas.microsoft.com/office/drawing/2014/main" id="{AEE4F8CC-1DED-46B7-B923-DDE5225BD6CE}"/>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Isobar plots</a:t>
            </a:r>
            <a:endParaRPr lang="en-US" sz="4000" b="1" dirty="0"/>
          </a:p>
        </p:txBody>
      </p:sp>
      <p:pic>
        <p:nvPicPr>
          <p:cNvPr id="12" name="Picture 11">
            <a:extLst>
              <a:ext uri="{FF2B5EF4-FFF2-40B4-BE49-F238E27FC236}">
                <a16:creationId xmlns:a16="http://schemas.microsoft.com/office/drawing/2014/main" id="{1DE53DAD-B9D3-48F3-8F01-4FF406D2E097}"/>
              </a:ext>
            </a:extLst>
          </p:cNvPr>
          <p:cNvPicPr>
            <a:picLocks noChangeAspect="1"/>
          </p:cNvPicPr>
          <p:nvPr/>
        </p:nvPicPr>
        <p:blipFill rotWithShape="1">
          <a:blip r:embed="rId4"/>
          <a:srcRect r="1110"/>
          <a:stretch/>
        </p:blipFill>
        <p:spPr>
          <a:xfrm>
            <a:off x="6167924" y="1106019"/>
            <a:ext cx="5641217" cy="4444830"/>
          </a:xfrm>
          <a:prstGeom prst="rect">
            <a:avLst/>
          </a:prstGeom>
        </p:spPr>
      </p:pic>
      <p:pic>
        <p:nvPicPr>
          <p:cNvPr id="14" name="Picture 13">
            <a:extLst>
              <a:ext uri="{FF2B5EF4-FFF2-40B4-BE49-F238E27FC236}">
                <a16:creationId xmlns:a16="http://schemas.microsoft.com/office/drawing/2014/main" id="{5C55A5EB-CF03-48F9-8D73-E8E80FEBC2A4}"/>
              </a:ext>
            </a:extLst>
          </p:cNvPr>
          <p:cNvPicPr>
            <a:picLocks noChangeAspect="1"/>
          </p:cNvPicPr>
          <p:nvPr/>
        </p:nvPicPr>
        <p:blipFill>
          <a:blip r:embed="rId5"/>
          <a:stretch>
            <a:fillRect/>
          </a:stretch>
        </p:blipFill>
        <p:spPr>
          <a:xfrm>
            <a:off x="6836517" y="1149707"/>
            <a:ext cx="4972624" cy="4357454"/>
          </a:xfrm>
          <a:prstGeom prst="rect">
            <a:avLst/>
          </a:prstGeom>
        </p:spPr>
      </p:pic>
    </p:spTree>
    <p:extLst>
      <p:ext uri="{BB962C8B-B14F-4D97-AF65-F5344CB8AC3E}">
        <p14:creationId xmlns:p14="http://schemas.microsoft.com/office/powerpoint/2010/main" val="394298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F49BC7-094C-4CC1-9D8B-A136C8785576}"/>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Limitations of isobar plots</a:t>
            </a:r>
            <a:endParaRPr lang="en-US" sz="4000" b="1" dirty="0"/>
          </a:p>
        </p:txBody>
      </p:sp>
      <p:pic>
        <p:nvPicPr>
          <p:cNvPr id="8" name="Picture 7">
            <a:extLst>
              <a:ext uri="{FF2B5EF4-FFF2-40B4-BE49-F238E27FC236}">
                <a16:creationId xmlns:a16="http://schemas.microsoft.com/office/drawing/2014/main" id="{C99343D0-F631-49CB-8A7A-5129DC0496BA}"/>
              </a:ext>
            </a:extLst>
          </p:cNvPr>
          <p:cNvPicPr>
            <a:picLocks noChangeAspect="1"/>
          </p:cNvPicPr>
          <p:nvPr/>
        </p:nvPicPr>
        <p:blipFill>
          <a:blip r:embed="rId2"/>
          <a:stretch>
            <a:fillRect/>
          </a:stretch>
        </p:blipFill>
        <p:spPr>
          <a:xfrm>
            <a:off x="1142369" y="1010051"/>
            <a:ext cx="9251759" cy="4295059"/>
          </a:xfrm>
          <a:prstGeom prst="rect">
            <a:avLst/>
          </a:prstGeom>
        </p:spPr>
      </p:pic>
      <p:pic>
        <p:nvPicPr>
          <p:cNvPr id="10" name="Picture 9">
            <a:extLst>
              <a:ext uri="{FF2B5EF4-FFF2-40B4-BE49-F238E27FC236}">
                <a16:creationId xmlns:a16="http://schemas.microsoft.com/office/drawing/2014/main" id="{7710D753-50A1-4E09-B288-758F07166D73}"/>
              </a:ext>
            </a:extLst>
          </p:cNvPr>
          <p:cNvPicPr>
            <a:picLocks noChangeAspect="1"/>
          </p:cNvPicPr>
          <p:nvPr/>
        </p:nvPicPr>
        <p:blipFill>
          <a:blip r:embed="rId3"/>
          <a:stretch>
            <a:fillRect/>
          </a:stretch>
        </p:blipFill>
        <p:spPr>
          <a:xfrm>
            <a:off x="607110" y="914729"/>
            <a:ext cx="9487258" cy="4485701"/>
          </a:xfrm>
          <a:prstGeom prst="rect">
            <a:avLst/>
          </a:prstGeom>
        </p:spPr>
      </p:pic>
      <p:sp>
        <p:nvSpPr>
          <p:cNvPr id="2" name="TextBox 1">
            <a:extLst>
              <a:ext uri="{FF2B5EF4-FFF2-40B4-BE49-F238E27FC236}">
                <a16:creationId xmlns:a16="http://schemas.microsoft.com/office/drawing/2014/main" id="{909C97AA-C0BD-4828-8B31-A9794D2DCD98}"/>
              </a:ext>
            </a:extLst>
          </p:cNvPr>
          <p:cNvSpPr txBox="1"/>
          <p:nvPr/>
        </p:nvSpPr>
        <p:spPr>
          <a:xfrm>
            <a:off x="724829" y="5932449"/>
            <a:ext cx="3601844" cy="646331"/>
          </a:xfrm>
          <a:prstGeom prst="rect">
            <a:avLst/>
          </a:prstGeom>
          <a:noFill/>
        </p:spPr>
        <p:txBody>
          <a:bodyPr wrap="square" rtlCol="0">
            <a:spAutoFit/>
          </a:bodyPr>
          <a:lstStyle/>
          <a:p>
            <a:r>
              <a:rPr lang="en-GB" dirty="0" err="1"/>
              <a:t>Iddon</a:t>
            </a:r>
            <a:r>
              <a:rPr lang="en-GB" dirty="0"/>
              <a:t> and Edmonds, (2020)</a:t>
            </a:r>
          </a:p>
          <a:p>
            <a:r>
              <a:rPr lang="en-GB" dirty="0"/>
              <a:t>Wieser et al. (2021)</a:t>
            </a:r>
          </a:p>
        </p:txBody>
      </p:sp>
    </p:spTree>
    <p:extLst>
      <p:ext uri="{BB962C8B-B14F-4D97-AF65-F5344CB8AC3E}">
        <p14:creationId xmlns:p14="http://schemas.microsoft.com/office/powerpoint/2010/main" val="74451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1053869" y="74645"/>
            <a:ext cx="9357046" cy="369332"/>
          </a:xfrm>
          <a:prstGeom prst="rect">
            <a:avLst/>
          </a:prstGeom>
          <a:noFill/>
        </p:spPr>
        <p:txBody>
          <a:bodyPr wrap="square" rtlCol="0">
            <a:spAutoFit/>
          </a:bodyPr>
          <a:lstStyle/>
          <a:p>
            <a:pPr algn="ctr"/>
            <a:r>
              <a:rPr lang="en-GB" b="1" dirty="0"/>
              <a:t>Example 4: Degassing calculations</a:t>
            </a:r>
          </a:p>
        </p:txBody>
      </p:sp>
      <p:pic>
        <p:nvPicPr>
          <p:cNvPr id="4" name="Picture 3">
            <a:extLst>
              <a:ext uri="{FF2B5EF4-FFF2-40B4-BE49-F238E27FC236}">
                <a16:creationId xmlns:a16="http://schemas.microsoft.com/office/drawing/2014/main" id="{2DFE32A0-562F-4936-995D-1E6F447905B8}"/>
              </a:ext>
            </a:extLst>
          </p:cNvPr>
          <p:cNvPicPr>
            <a:picLocks noChangeAspect="1"/>
          </p:cNvPicPr>
          <p:nvPr/>
        </p:nvPicPr>
        <p:blipFill>
          <a:blip r:embed="rId2"/>
          <a:stretch>
            <a:fillRect/>
          </a:stretch>
        </p:blipFill>
        <p:spPr>
          <a:xfrm>
            <a:off x="156117" y="870527"/>
            <a:ext cx="12192000" cy="5116945"/>
          </a:xfrm>
          <a:prstGeom prst="rect">
            <a:avLst/>
          </a:prstGeom>
        </p:spPr>
      </p:pic>
    </p:spTree>
    <p:extLst>
      <p:ext uri="{BB962C8B-B14F-4D97-AF65-F5344CB8AC3E}">
        <p14:creationId xmlns:p14="http://schemas.microsoft.com/office/powerpoint/2010/main" val="3591403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A56A5-F6D9-4117-AB64-A10D354C863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Sensitivity testing uncertain parameters</a:t>
            </a:r>
            <a:endParaRPr lang="en-US" sz="4000" b="1" dirty="0"/>
          </a:p>
        </p:txBody>
      </p:sp>
      <p:sp>
        <p:nvSpPr>
          <p:cNvPr id="5" name="TextBox 4">
            <a:extLst>
              <a:ext uri="{FF2B5EF4-FFF2-40B4-BE49-F238E27FC236}">
                <a16:creationId xmlns:a16="http://schemas.microsoft.com/office/drawing/2014/main" id="{1BC7EC77-8253-4F0D-B967-929FBC196FCB}"/>
              </a:ext>
            </a:extLst>
          </p:cNvPr>
          <p:cNvSpPr txBox="1"/>
          <p:nvPr/>
        </p:nvSpPr>
        <p:spPr>
          <a:xfrm>
            <a:off x="430823" y="835269"/>
            <a:ext cx="5951501" cy="477054"/>
          </a:xfrm>
          <a:prstGeom prst="rect">
            <a:avLst/>
          </a:prstGeom>
          <a:noFill/>
        </p:spPr>
        <p:txBody>
          <a:bodyPr wrap="none" rtlCol="0">
            <a:spAutoFit/>
          </a:bodyPr>
          <a:lstStyle/>
          <a:p>
            <a:r>
              <a:rPr lang="en-GB" sz="2500" b="1" dirty="0"/>
              <a:t>Sources of uncertainty in Sat P calculations:</a:t>
            </a:r>
          </a:p>
        </p:txBody>
      </p:sp>
      <p:sp>
        <p:nvSpPr>
          <p:cNvPr id="6" name="TextBox 5">
            <a:extLst>
              <a:ext uri="{FF2B5EF4-FFF2-40B4-BE49-F238E27FC236}">
                <a16:creationId xmlns:a16="http://schemas.microsoft.com/office/drawing/2014/main" id="{CC43C1B1-C300-4C1F-B06E-718557B7C2D3}"/>
              </a:ext>
            </a:extLst>
          </p:cNvPr>
          <p:cNvSpPr txBox="1"/>
          <p:nvPr/>
        </p:nvSpPr>
        <p:spPr>
          <a:xfrm>
            <a:off x="984738" y="1600201"/>
            <a:ext cx="4078424" cy="923330"/>
          </a:xfrm>
          <a:prstGeom prst="rect">
            <a:avLst/>
          </a:prstGeom>
          <a:noFill/>
        </p:spPr>
        <p:txBody>
          <a:bodyPr wrap="none" rtlCol="0">
            <a:spAutoFit/>
          </a:bodyPr>
          <a:lstStyle/>
          <a:p>
            <a:pPr marL="342900" indent="-342900">
              <a:buAutoNum type="arabicParenR"/>
            </a:pPr>
            <a:r>
              <a:rPr lang="en-GB" dirty="0"/>
              <a:t>Entrapment temperature:</a:t>
            </a:r>
          </a:p>
          <a:p>
            <a:r>
              <a:rPr lang="en-GB" b="1" dirty="0"/>
              <a:t>* Always extrapolating, normally down T</a:t>
            </a:r>
          </a:p>
          <a:p>
            <a:pPr marL="342900" indent="-342900">
              <a:buAutoNum type="arabicParenR"/>
            </a:pPr>
            <a:endParaRPr lang="en-GB" dirty="0"/>
          </a:p>
        </p:txBody>
      </p:sp>
      <p:pic>
        <p:nvPicPr>
          <p:cNvPr id="7" name="Picture 6">
            <a:extLst>
              <a:ext uri="{FF2B5EF4-FFF2-40B4-BE49-F238E27FC236}">
                <a16:creationId xmlns:a16="http://schemas.microsoft.com/office/drawing/2014/main" id="{7CAFB84B-2043-46F0-ACE6-8E9CC73778D8}"/>
              </a:ext>
            </a:extLst>
          </p:cNvPr>
          <p:cNvPicPr>
            <a:picLocks noChangeAspect="1"/>
          </p:cNvPicPr>
          <p:nvPr/>
        </p:nvPicPr>
        <p:blipFill rotWithShape="1">
          <a:blip r:embed="rId3"/>
          <a:srcRect r="62139"/>
          <a:stretch/>
        </p:blipFill>
        <p:spPr>
          <a:xfrm>
            <a:off x="1814325" y="2200098"/>
            <a:ext cx="1307124" cy="2920930"/>
          </a:xfrm>
          <a:prstGeom prst="rect">
            <a:avLst/>
          </a:prstGeom>
        </p:spPr>
      </p:pic>
      <p:sp>
        <p:nvSpPr>
          <p:cNvPr id="12" name="TextBox 11">
            <a:extLst>
              <a:ext uri="{FF2B5EF4-FFF2-40B4-BE49-F238E27FC236}">
                <a16:creationId xmlns:a16="http://schemas.microsoft.com/office/drawing/2014/main" id="{AF4681CE-946A-4A56-A977-DDEF91A9744B}"/>
              </a:ext>
            </a:extLst>
          </p:cNvPr>
          <p:cNvSpPr txBox="1"/>
          <p:nvPr/>
        </p:nvSpPr>
        <p:spPr>
          <a:xfrm>
            <a:off x="809177" y="5548883"/>
            <a:ext cx="5306004" cy="646331"/>
          </a:xfrm>
          <a:prstGeom prst="rect">
            <a:avLst/>
          </a:prstGeom>
          <a:noFill/>
        </p:spPr>
        <p:txBody>
          <a:bodyPr wrap="none" rtlCol="0">
            <a:spAutoFit/>
          </a:bodyPr>
          <a:lstStyle/>
          <a:p>
            <a:r>
              <a:rPr lang="en-GB" dirty="0"/>
              <a:t>4) Major element changes during PEC</a:t>
            </a:r>
          </a:p>
          <a:p>
            <a:r>
              <a:rPr lang="en-GB" dirty="0"/>
              <a:t>5) Other volatile species (E.g., S, Si at higher pressures)</a:t>
            </a:r>
          </a:p>
        </p:txBody>
      </p:sp>
      <p:sp>
        <p:nvSpPr>
          <p:cNvPr id="13" name="TextBox 12">
            <a:extLst>
              <a:ext uri="{FF2B5EF4-FFF2-40B4-BE49-F238E27FC236}">
                <a16:creationId xmlns:a16="http://schemas.microsoft.com/office/drawing/2014/main" id="{2447713C-6AEE-46F6-B60A-FCC4895DFB04}"/>
              </a:ext>
            </a:extLst>
          </p:cNvPr>
          <p:cNvSpPr txBox="1"/>
          <p:nvPr/>
        </p:nvSpPr>
        <p:spPr>
          <a:xfrm>
            <a:off x="5128845" y="1600201"/>
            <a:ext cx="2115003" cy="369332"/>
          </a:xfrm>
          <a:prstGeom prst="rect">
            <a:avLst/>
          </a:prstGeom>
          <a:noFill/>
        </p:spPr>
        <p:txBody>
          <a:bodyPr wrap="none" rtlCol="0">
            <a:spAutoFit/>
          </a:bodyPr>
          <a:lstStyle/>
          <a:p>
            <a:r>
              <a:rPr lang="en-GB" dirty="0"/>
              <a:t>2) Diffusive H</a:t>
            </a:r>
            <a:r>
              <a:rPr lang="en-GB" sz="1200" dirty="0"/>
              <a:t>2</a:t>
            </a:r>
            <a:r>
              <a:rPr lang="en-GB" dirty="0"/>
              <a:t>O loss</a:t>
            </a:r>
          </a:p>
        </p:txBody>
      </p:sp>
      <p:pic>
        <p:nvPicPr>
          <p:cNvPr id="14" name="Picture 2" descr="Water Drop SVG Drop Of Water Svg Water Drop Clipart Water image 0">
            <a:extLst>
              <a:ext uri="{FF2B5EF4-FFF2-40B4-BE49-F238E27FC236}">
                <a16:creationId xmlns:a16="http://schemas.microsoft.com/office/drawing/2014/main" id="{59213FDC-F665-4E7A-BE37-E43069D3A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845" y="2415448"/>
            <a:ext cx="2199273" cy="17588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563139F-2AE8-4544-8C46-4CC4F4D3593F}"/>
              </a:ext>
            </a:extLst>
          </p:cNvPr>
          <p:cNvSpPr txBox="1"/>
          <p:nvPr/>
        </p:nvSpPr>
        <p:spPr>
          <a:xfrm>
            <a:off x="8719038" y="1598206"/>
            <a:ext cx="3014287" cy="369332"/>
          </a:xfrm>
          <a:prstGeom prst="rect">
            <a:avLst/>
          </a:prstGeom>
          <a:noFill/>
        </p:spPr>
        <p:txBody>
          <a:bodyPr wrap="none" rtlCol="0">
            <a:spAutoFit/>
          </a:bodyPr>
          <a:lstStyle/>
          <a:p>
            <a:r>
              <a:rPr lang="en-GB" dirty="0"/>
              <a:t>3) CO</a:t>
            </a:r>
            <a:r>
              <a:rPr lang="en-GB" sz="1200" dirty="0"/>
              <a:t>2</a:t>
            </a:r>
            <a:r>
              <a:rPr lang="en-GB" dirty="0"/>
              <a:t> loss to a vapour bubble</a:t>
            </a:r>
          </a:p>
        </p:txBody>
      </p:sp>
      <p:pic>
        <p:nvPicPr>
          <p:cNvPr id="16" name="Picture 15" descr="Graphical user interface&#10;&#10;Description automatically generated">
            <a:extLst>
              <a:ext uri="{FF2B5EF4-FFF2-40B4-BE49-F238E27FC236}">
                <a16:creationId xmlns:a16="http://schemas.microsoft.com/office/drawing/2014/main" id="{BACF92E0-2C18-42B7-9C63-0A5A0F3B6F0F}"/>
              </a:ext>
            </a:extLst>
          </p:cNvPr>
          <p:cNvPicPr>
            <a:picLocks noChangeAspect="1"/>
          </p:cNvPicPr>
          <p:nvPr/>
        </p:nvPicPr>
        <p:blipFill rotWithShape="1">
          <a:blip r:embed="rId5">
            <a:extLst>
              <a:ext uri="{28A0092B-C50C-407E-A947-70E740481C1C}">
                <a14:useLocalDpi xmlns:a14="http://schemas.microsoft.com/office/drawing/2010/main" val="0"/>
              </a:ext>
            </a:extLst>
          </a:blip>
          <a:srcRect l="3285" t="5176" r="53504" b="6605"/>
          <a:stretch/>
        </p:blipFill>
        <p:spPr>
          <a:xfrm>
            <a:off x="8039734" y="2155003"/>
            <a:ext cx="3815525" cy="2847937"/>
          </a:xfrm>
          <a:prstGeom prst="rect">
            <a:avLst/>
          </a:prstGeom>
        </p:spPr>
      </p:pic>
    </p:spTree>
    <p:extLst>
      <p:ext uri="{BB962C8B-B14F-4D97-AF65-F5344CB8AC3E}">
        <p14:creationId xmlns:p14="http://schemas.microsoft.com/office/powerpoint/2010/main" val="240201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1ABE84-0AC3-4DC2-8A72-52B28C2FB6AC}"/>
              </a:ext>
            </a:extLst>
          </p:cNvPr>
          <p:cNvSpPr txBox="1"/>
          <p:nvPr/>
        </p:nvSpPr>
        <p:spPr>
          <a:xfrm>
            <a:off x="0" y="-140677"/>
            <a:ext cx="12192000" cy="707886"/>
          </a:xfrm>
          <a:prstGeom prst="rect">
            <a:avLst/>
          </a:prstGeom>
          <a:solidFill>
            <a:schemeClr val="accent6">
              <a:lumMod val="20000"/>
              <a:lumOff val="80000"/>
            </a:schemeClr>
          </a:solidFill>
        </p:spPr>
        <p:txBody>
          <a:bodyPr wrap="square" rtlCol="0">
            <a:spAutoFit/>
          </a:bodyPr>
          <a:lstStyle/>
          <a:p>
            <a:pPr algn="ctr"/>
            <a:r>
              <a:rPr lang="en-GB" sz="4000" b="1" dirty="0"/>
              <a:t>Use 3: Calculating degassing paths and isobars</a:t>
            </a:r>
            <a:endParaRPr lang="en-US" sz="4000" b="1" dirty="0"/>
          </a:p>
        </p:txBody>
      </p:sp>
      <p:pic>
        <p:nvPicPr>
          <p:cNvPr id="2050" name="Picture 2" descr="Crystal and melt inclusion timescales reveal the evolution of magma  migration before eruption | Nature Communications">
            <a:extLst>
              <a:ext uri="{FF2B5EF4-FFF2-40B4-BE49-F238E27FC236}">
                <a16:creationId xmlns:a16="http://schemas.microsoft.com/office/drawing/2014/main" id="{75437EC3-6EC7-48EA-ADB9-7008B92F7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94" y="1150679"/>
            <a:ext cx="6524625" cy="5191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C7783D-D24F-4D52-9317-C6BADD0AE0EE}"/>
              </a:ext>
            </a:extLst>
          </p:cNvPr>
          <p:cNvSpPr txBox="1"/>
          <p:nvPr/>
        </p:nvSpPr>
        <p:spPr>
          <a:xfrm>
            <a:off x="1912776" y="6555942"/>
            <a:ext cx="2761861" cy="369332"/>
          </a:xfrm>
          <a:prstGeom prst="rect">
            <a:avLst/>
          </a:prstGeom>
          <a:noFill/>
        </p:spPr>
        <p:txBody>
          <a:bodyPr wrap="square" rtlCol="0">
            <a:spAutoFit/>
          </a:bodyPr>
          <a:lstStyle/>
          <a:p>
            <a:r>
              <a:rPr lang="en-GB" dirty="0"/>
              <a:t>Ruth et al. 2018</a:t>
            </a:r>
          </a:p>
        </p:txBody>
      </p:sp>
    </p:spTree>
    <p:extLst>
      <p:ext uri="{BB962C8B-B14F-4D97-AF65-F5344CB8AC3E}">
        <p14:creationId xmlns:p14="http://schemas.microsoft.com/office/powerpoint/2010/main" val="1385516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333747-D257-44E7-A4AE-990F503AFE9F}"/>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How much does CO</a:t>
            </a:r>
            <a:r>
              <a:rPr lang="en-US" sz="4000" b="1" baseline="-25000" dirty="0"/>
              <a:t>2</a:t>
            </a:r>
            <a:r>
              <a:rPr lang="en-US" sz="4000" b="1" dirty="0"/>
              <a:t> matter?</a:t>
            </a:r>
          </a:p>
        </p:txBody>
      </p:sp>
      <p:pic>
        <p:nvPicPr>
          <p:cNvPr id="3074" name="Picture 2" descr="Plagioclase">
            <a:extLst>
              <a:ext uri="{FF2B5EF4-FFF2-40B4-BE49-F238E27FC236}">
                <a16:creationId xmlns:a16="http://schemas.microsoft.com/office/drawing/2014/main" id="{1BC22738-55EF-4967-B0A8-7B126A647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1" y="1761893"/>
            <a:ext cx="6319024" cy="47392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708281-A3F4-462C-84F7-F29694BBC0D8}"/>
              </a:ext>
            </a:extLst>
          </p:cNvPr>
          <p:cNvSpPr txBox="1"/>
          <p:nvPr/>
        </p:nvSpPr>
        <p:spPr>
          <a:xfrm>
            <a:off x="713679" y="1204332"/>
            <a:ext cx="4025590" cy="369332"/>
          </a:xfrm>
          <a:prstGeom prst="rect">
            <a:avLst/>
          </a:prstGeom>
          <a:noFill/>
        </p:spPr>
        <p:txBody>
          <a:bodyPr wrap="square" rtlCol="0">
            <a:spAutoFit/>
          </a:bodyPr>
          <a:lstStyle/>
          <a:p>
            <a:r>
              <a:rPr lang="en-GB" b="1" dirty="0"/>
              <a:t>Example 1 : Plagioclase Hygrometry</a:t>
            </a:r>
          </a:p>
        </p:txBody>
      </p:sp>
      <p:pic>
        <p:nvPicPr>
          <p:cNvPr id="22" name="Picture 21">
            <a:extLst>
              <a:ext uri="{FF2B5EF4-FFF2-40B4-BE49-F238E27FC236}">
                <a16:creationId xmlns:a16="http://schemas.microsoft.com/office/drawing/2014/main" id="{B08458FB-64BB-47A5-8A53-83E8BFD9528B}"/>
              </a:ext>
            </a:extLst>
          </p:cNvPr>
          <p:cNvPicPr>
            <a:picLocks noChangeAspect="1"/>
          </p:cNvPicPr>
          <p:nvPr/>
        </p:nvPicPr>
        <p:blipFill>
          <a:blip r:embed="rId3"/>
          <a:stretch>
            <a:fillRect/>
          </a:stretch>
        </p:blipFill>
        <p:spPr>
          <a:xfrm>
            <a:off x="6202606" y="903249"/>
            <a:ext cx="5094768" cy="5770156"/>
          </a:xfrm>
          <a:prstGeom prst="rect">
            <a:avLst/>
          </a:prstGeom>
        </p:spPr>
      </p:pic>
      <p:sp>
        <p:nvSpPr>
          <p:cNvPr id="23" name="TextBox 22">
            <a:extLst>
              <a:ext uri="{FF2B5EF4-FFF2-40B4-BE49-F238E27FC236}">
                <a16:creationId xmlns:a16="http://schemas.microsoft.com/office/drawing/2014/main" id="{CE38BF1D-3DA5-425A-8AAB-7FB391608343}"/>
              </a:ext>
            </a:extLst>
          </p:cNvPr>
          <p:cNvSpPr txBox="1"/>
          <p:nvPr/>
        </p:nvSpPr>
        <p:spPr>
          <a:xfrm>
            <a:off x="8749990" y="1013886"/>
            <a:ext cx="2319453" cy="369332"/>
          </a:xfrm>
          <a:prstGeom prst="rect">
            <a:avLst/>
          </a:prstGeom>
          <a:noFill/>
        </p:spPr>
        <p:txBody>
          <a:bodyPr wrap="square" rtlCol="0">
            <a:spAutoFit/>
          </a:bodyPr>
          <a:lstStyle/>
          <a:p>
            <a:r>
              <a:rPr lang="en-GB" b="1" dirty="0"/>
              <a:t>Geiger et al. 2018</a:t>
            </a:r>
          </a:p>
        </p:txBody>
      </p:sp>
    </p:spTree>
    <p:extLst>
      <p:ext uri="{BB962C8B-B14F-4D97-AF65-F5344CB8AC3E}">
        <p14:creationId xmlns:p14="http://schemas.microsoft.com/office/powerpoint/2010/main" val="30790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333747-D257-44E7-A4AE-990F503AFE9F}"/>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How much does CO</a:t>
            </a:r>
            <a:r>
              <a:rPr lang="en-US" sz="4000" b="1" baseline="-25000" dirty="0"/>
              <a:t>2</a:t>
            </a:r>
            <a:r>
              <a:rPr lang="en-US" sz="4000" b="1" dirty="0"/>
              <a:t> matter?</a:t>
            </a:r>
          </a:p>
        </p:txBody>
      </p:sp>
      <p:pic>
        <p:nvPicPr>
          <p:cNvPr id="3074" name="Picture 2" descr="Plagioclase">
            <a:extLst>
              <a:ext uri="{FF2B5EF4-FFF2-40B4-BE49-F238E27FC236}">
                <a16:creationId xmlns:a16="http://schemas.microsoft.com/office/drawing/2014/main" id="{1BC22738-55EF-4967-B0A8-7B126A647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1" y="1761893"/>
            <a:ext cx="6319024" cy="47392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708281-A3F4-462C-84F7-F29694BBC0D8}"/>
              </a:ext>
            </a:extLst>
          </p:cNvPr>
          <p:cNvSpPr txBox="1"/>
          <p:nvPr/>
        </p:nvSpPr>
        <p:spPr>
          <a:xfrm>
            <a:off x="713679" y="1204332"/>
            <a:ext cx="4025590" cy="369332"/>
          </a:xfrm>
          <a:prstGeom prst="rect">
            <a:avLst/>
          </a:prstGeom>
          <a:noFill/>
        </p:spPr>
        <p:txBody>
          <a:bodyPr wrap="square" rtlCol="0">
            <a:spAutoFit/>
          </a:bodyPr>
          <a:lstStyle/>
          <a:p>
            <a:r>
              <a:rPr lang="en-GB" b="1" dirty="0"/>
              <a:t>Example 1 : Plagioclase Hygrometry</a:t>
            </a:r>
          </a:p>
        </p:txBody>
      </p:sp>
      <p:sp>
        <p:nvSpPr>
          <p:cNvPr id="23" name="TextBox 22">
            <a:extLst>
              <a:ext uri="{FF2B5EF4-FFF2-40B4-BE49-F238E27FC236}">
                <a16:creationId xmlns:a16="http://schemas.microsoft.com/office/drawing/2014/main" id="{CE38BF1D-3DA5-425A-8AAB-7FB391608343}"/>
              </a:ext>
            </a:extLst>
          </p:cNvPr>
          <p:cNvSpPr txBox="1"/>
          <p:nvPr/>
        </p:nvSpPr>
        <p:spPr>
          <a:xfrm>
            <a:off x="8749990" y="1013886"/>
            <a:ext cx="2319453" cy="369332"/>
          </a:xfrm>
          <a:prstGeom prst="rect">
            <a:avLst/>
          </a:prstGeom>
          <a:noFill/>
        </p:spPr>
        <p:txBody>
          <a:bodyPr wrap="square" rtlCol="0">
            <a:spAutoFit/>
          </a:bodyPr>
          <a:lstStyle/>
          <a:p>
            <a:r>
              <a:rPr lang="en-GB" b="1" dirty="0"/>
              <a:t>Ruth and Costa, 2021</a:t>
            </a:r>
          </a:p>
        </p:txBody>
      </p:sp>
      <p:pic>
        <p:nvPicPr>
          <p:cNvPr id="5" name="Picture 4">
            <a:extLst>
              <a:ext uri="{FF2B5EF4-FFF2-40B4-BE49-F238E27FC236}">
                <a16:creationId xmlns:a16="http://schemas.microsoft.com/office/drawing/2014/main" id="{E17DAC05-5BB5-4DA7-A5B2-C408253FA25D}"/>
              </a:ext>
            </a:extLst>
          </p:cNvPr>
          <p:cNvPicPr>
            <a:picLocks noChangeAspect="1"/>
          </p:cNvPicPr>
          <p:nvPr/>
        </p:nvPicPr>
        <p:blipFill>
          <a:blip r:embed="rId3"/>
          <a:stretch>
            <a:fillRect/>
          </a:stretch>
        </p:blipFill>
        <p:spPr>
          <a:xfrm>
            <a:off x="6534615" y="1573664"/>
            <a:ext cx="5238750" cy="5105400"/>
          </a:xfrm>
          <a:prstGeom prst="rect">
            <a:avLst/>
          </a:prstGeom>
        </p:spPr>
      </p:pic>
    </p:spTree>
    <p:extLst>
      <p:ext uri="{BB962C8B-B14F-4D97-AF65-F5344CB8AC3E}">
        <p14:creationId xmlns:p14="http://schemas.microsoft.com/office/powerpoint/2010/main" val="103957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E474A5-F03B-416A-9566-82EB198A5C79}"/>
              </a:ext>
            </a:extLst>
          </p:cNvPr>
          <p:cNvSpPr txBox="1"/>
          <p:nvPr/>
        </p:nvSpPr>
        <p:spPr>
          <a:xfrm>
            <a:off x="3029523" y="6456644"/>
            <a:ext cx="1857175" cy="369332"/>
          </a:xfrm>
          <a:prstGeom prst="rect">
            <a:avLst/>
          </a:prstGeom>
          <a:noFill/>
        </p:spPr>
        <p:txBody>
          <a:bodyPr wrap="none" rtlCol="0">
            <a:spAutoFit/>
          </a:bodyPr>
          <a:lstStyle/>
          <a:p>
            <a:r>
              <a:rPr lang="en-GB" dirty="0"/>
              <a:t>Moore et al. 2015</a:t>
            </a:r>
            <a:endParaRPr lang="en-US" dirty="0"/>
          </a:p>
        </p:txBody>
      </p:sp>
      <p:pic>
        <p:nvPicPr>
          <p:cNvPr id="11" name="Picture 10">
            <a:extLst>
              <a:ext uri="{FF2B5EF4-FFF2-40B4-BE49-F238E27FC236}">
                <a16:creationId xmlns:a16="http://schemas.microsoft.com/office/drawing/2014/main" id="{FDBBE09E-A4C1-4F3D-AA6F-82670FB47B1A}"/>
              </a:ext>
            </a:extLst>
          </p:cNvPr>
          <p:cNvPicPr>
            <a:picLocks noChangeAspect="1"/>
          </p:cNvPicPr>
          <p:nvPr/>
        </p:nvPicPr>
        <p:blipFill>
          <a:blip r:embed="rId2"/>
          <a:stretch>
            <a:fillRect/>
          </a:stretch>
        </p:blipFill>
        <p:spPr>
          <a:xfrm>
            <a:off x="325247" y="764018"/>
            <a:ext cx="6579591" cy="5748485"/>
          </a:xfrm>
          <a:prstGeom prst="rect">
            <a:avLst/>
          </a:prstGeom>
        </p:spPr>
      </p:pic>
      <p:sp>
        <p:nvSpPr>
          <p:cNvPr id="15" name="TextBox 14">
            <a:extLst>
              <a:ext uri="{FF2B5EF4-FFF2-40B4-BE49-F238E27FC236}">
                <a16:creationId xmlns:a16="http://schemas.microsoft.com/office/drawing/2014/main" id="{A3E7D490-1AE5-4C90-8F28-19C5EEB7E59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How much does CO</a:t>
            </a:r>
            <a:r>
              <a:rPr lang="en-US" sz="4000" b="1" baseline="-25000" dirty="0"/>
              <a:t>2</a:t>
            </a:r>
            <a:r>
              <a:rPr lang="en-US" sz="4000" b="1" dirty="0"/>
              <a:t> matter?</a:t>
            </a:r>
          </a:p>
        </p:txBody>
      </p:sp>
      <p:sp>
        <p:nvSpPr>
          <p:cNvPr id="22" name="TextBox 21">
            <a:extLst>
              <a:ext uri="{FF2B5EF4-FFF2-40B4-BE49-F238E27FC236}">
                <a16:creationId xmlns:a16="http://schemas.microsoft.com/office/drawing/2014/main" id="{8D46870C-4E5D-4455-BD24-904EB19D303D}"/>
              </a:ext>
            </a:extLst>
          </p:cNvPr>
          <p:cNvSpPr txBox="1"/>
          <p:nvPr/>
        </p:nvSpPr>
        <p:spPr>
          <a:xfrm>
            <a:off x="691376" y="639784"/>
            <a:ext cx="4025590" cy="369332"/>
          </a:xfrm>
          <a:prstGeom prst="rect">
            <a:avLst/>
          </a:prstGeom>
          <a:noFill/>
        </p:spPr>
        <p:txBody>
          <a:bodyPr wrap="square" rtlCol="0">
            <a:spAutoFit/>
          </a:bodyPr>
          <a:lstStyle/>
          <a:p>
            <a:r>
              <a:rPr lang="en-GB" b="1" dirty="0"/>
              <a:t>Example 1 : Vapour bubbles</a:t>
            </a:r>
          </a:p>
        </p:txBody>
      </p:sp>
    </p:spTree>
    <p:extLst>
      <p:ext uri="{BB962C8B-B14F-4D97-AF65-F5344CB8AC3E}">
        <p14:creationId xmlns:p14="http://schemas.microsoft.com/office/powerpoint/2010/main" val="3981443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80762-B729-4945-9772-C64488F83687}"/>
              </a:ext>
            </a:extLst>
          </p:cNvPr>
          <p:cNvSpPr>
            <a:spLocks noGrp="1"/>
          </p:cNvSpPr>
          <p:nvPr>
            <p:ph type="title"/>
          </p:nvPr>
        </p:nvSpPr>
        <p:spPr/>
        <p:txBody>
          <a:bodyPr/>
          <a:lstStyle/>
          <a:p>
            <a:endParaRPr lang="en-GB"/>
          </a:p>
        </p:txBody>
      </p:sp>
      <p:sp>
        <p:nvSpPr>
          <p:cNvPr id="6" name="Rectangle 5">
            <a:extLst>
              <a:ext uri="{FF2B5EF4-FFF2-40B4-BE49-F238E27FC236}">
                <a16:creationId xmlns:a16="http://schemas.microsoft.com/office/drawing/2014/main" id="{E7B81C81-C2F7-495A-9021-75B9663C6415}"/>
              </a:ext>
            </a:extLst>
          </p:cNvPr>
          <p:cNvSpPr/>
          <p:nvPr/>
        </p:nvSpPr>
        <p:spPr>
          <a:xfrm>
            <a:off x="0" y="0"/>
            <a:ext cx="12192000" cy="6783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F9AC8A1-CE96-4485-A59A-1F35AC9070D2}"/>
              </a:ext>
            </a:extLst>
          </p:cNvPr>
          <p:cNvSpPr txBox="1"/>
          <p:nvPr/>
        </p:nvSpPr>
        <p:spPr>
          <a:xfrm>
            <a:off x="1053869" y="74645"/>
            <a:ext cx="9357046" cy="369332"/>
          </a:xfrm>
          <a:prstGeom prst="rect">
            <a:avLst/>
          </a:prstGeom>
          <a:noFill/>
        </p:spPr>
        <p:txBody>
          <a:bodyPr wrap="square" rtlCol="0">
            <a:spAutoFit/>
          </a:bodyPr>
          <a:lstStyle/>
          <a:p>
            <a:pPr algn="ctr"/>
            <a:r>
              <a:rPr lang="en-GB" b="1" dirty="0"/>
              <a:t>Example 5: Playing around with adding CO2</a:t>
            </a:r>
          </a:p>
        </p:txBody>
      </p:sp>
    </p:spTree>
    <p:extLst>
      <p:ext uri="{BB962C8B-B14F-4D97-AF65-F5344CB8AC3E}">
        <p14:creationId xmlns:p14="http://schemas.microsoft.com/office/powerpoint/2010/main" val="1064550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1F38C4-0318-48A7-8CAC-ED2BB9E190BB}"/>
              </a:ext>
            </a:extLst>
          </p:cNvPr>
          <p:cNvSpPr txBox="1"/>
          <p:nvPr/>
        </p:nvSpPr>
        <p:spPr>
          <a:xfrm>
            <a:off x="-1650023" y="-168478"/>
            <a:ext cx="13842023" cy="707886"/>
          </a:xfrm>
          <a:prstGeom prst="rect">
            <a:avLst/>
          </a:prstGeom>
          <a:solidFill>
            <a:schemeClr val="accent6">
              <a:lumMod val="20000"/>
              <a:lumOff val="80000"/>
            </a:schemeClr>
          </a:solidFill>
        </p:spPr>
        <p:txBody>
          <a:bodyPr wrap="square" rtlCol="0">
            <a:spAutoFit/>
          </a:bodyPr>
          <a:lstStyle/>
          <a:p>
            <a:pPr algn="ctr"/>
            <a:r>
              <a:rPr lang="en-GB" sz="4000" b="1" dirty="0"/>
              <a:t>Conclusion</a:t>
            </a:r>
            <a:endParaRPr lang="en-US" sz="4000" b="1" dirty="0"/>
          </a:p>
        </p:txBody>
      </p:sp>
      <p:graphicFrame>
        <p:nvGraphicFramePr>
          <p:cNvPr id="6" name="Diagram 5">
            <a:extLst>
              <a:ext uri="{FF2B5EF4-FFF2-40B4-BE49-F238E27FC236}">
                <a16:creationId xmlns:a16="http://schemas.microsoft.com/office/drawing/2014/main" id="{C85D8761-098D-4030-BC9E-0B54BF2E9124}"/>
              </a:ext>
            </a:extLst>
          </p:cNvPr>
          <p:cNvGraphicFramePr/>
          <p:nvPr>
            <p:extLst>
              <p:ext uri="{D42A27DB-BD31-4B8C-83A1-F6EECF244321}">
                <p14:modId xmlns:p14="http://schemas.microsoft.com/office/powerpoint/2010/main" val="3474305304"/>
              </p:ext>
            </p:extLst>
          </p:nvPr>
        </p:nvGraphicFramePr>
        <p:xfrm>
          <a:off x="993531" y="883139"/>
          <a:ext cx="9228015" cy="6152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850E214-4F23-4090-BFF7-ED16DBCEFAF1}"/>
              </a:ext>
            </a:extLst>
          </p:cNvPr>
          <p:cNvSpPr txBox="1"/>
          <p:nvPr/>
        </p:nvSpPr>
        <p:spPr>
          <a:xfrm>
            <a:off x="2099020" y="3244334"/>
            <a:ext cx="1624777" cy="369332"/>
          </a:xfrm>
          <a:prstGeom prst="rect">
            <a:avLst/>
          </a:prstGeom>
          <a:noFill/>
        </p:spPr>
        <p:txBody>
          <a:bodyPr wrap="square" rtlCol="0">
            <a:spAutoFit/>
          </a:bodyPr>
          <a:lstStyle/>
          <a:p>
            <a:r>
              <a:rPr lang="en-GB" b="1" dirty="0"/>
              <a:t>If different….</a:t>
            </a:r>
          </a:p>
        </p:txBody>
      </p:sp>
      <p:sp>
        <p:nvSpPr>
          <p:cNvPr id="8" name="Arrow: Bent-Up 7">
            <a:extLst>
              <a:ext uri="{FF2B5EF4-FFF2-40B4-BE49-F238E27FC236}">
                <a16:creationId xmlns:a16="http://schemas.microsoft.com/office/drawing/2014/main" id="{C9EFEC4B-57B0-4C06-BC63-B5CEB60BBBEC}"/>
              </a:ext>
            </a:extLst>
          </p:cNvPr>
          <p:cNvSpPr/>
          <p:nvPr/>
        </p:nvSpPr>
        <p:spPr>
          <a:xfrm rot="5400000">
            <a:off x="6694774" y="2305949"/>
            <a:ext cx="735716" cy="1510386"/>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Arrow: Bent-Up 9">
            <a:extLst>
              <a:ext uri="{FF2B5EF4-FFF2-40B4-BE49-F238E27FC236}">
                <a16:creationId xmlns:a16="http://schemas.microsoft.com/office/drawing/2014/main" id="{0869478A-4702-40F2-AFE5-692D4A7B08B1}"/>
              </a:ext>
            </a:extLst>
          </p:cNvPr>
          <p:cNvSpPr/>
          <p:nvPr/>
        </p:nvSpPr>
        <p:spPr>
          <a:xfrm rot="10800000" flipH="1">
            <a:off x="10437138" y="3572963"/>
            <a:ext cx="521986" cy="151038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TextBox 10">
            <a:extLst>
              <a:ext uri="{FF2B5EF4-FFF2-40B4-BE49-F238E27FC236}">
                <a16:creationId xmlns:a16="http://schemas.microsoft.com/office/drawing/2014/main" id="{D847FFAC-ECB8-437F-B736-97764595BF9D}"/>
              </a:ext>
            </a:extLst>
          </p:cNvPr>
          <p:cNvSpPr txBox="1"/>
          <p:nvPr/>
        </p:nvSpPr>
        <p:spPr>
          <a:xfrm>
            <a:off x="10074493" y="5033367"/>
            <a:ext cx="1376974" cy="369332"/>
          </a:xfrm>
          <a:prstGeom prst="rect">
            <a:avLst/>
          </a:prstGeom>
          <a:noFill/>
        </p:spPr>
        <p:txBody>
          <a:bodyPr wrap="square" rtlCol="0">
            <a:spAutoFit/>
          </a:bodyPr>
          <a:lstStyle/>
          <a:p>
            <a:r>
              <a:rPr lang="en-GB" b="1" dirty="0"/>
              <a:t>Be honest!</a:t>
            </a:r>
          </a:p>
        </p:txBody>
      </p:sp>
    </p:spTree>
    <p:extLst>
      <p:ext uri="{BB962C8B-B14F-4D97-AF65-F5344CB8AC3E}">
        <p14:creationId xmlns:p14="http://schemas.microsoft.com/office/powerpoint/2010/main" val="828615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E3B7-99A8-46CD-AF91-FE6DC7CB9B74}"/>
              </a:ext>
            </a:extLst>
          </p:cNvPr>
          <p:cNvSpPr>
            <a:spLocks noGrp="1"/>
          </p:cNvSpPr>
          <p:nvPr>
            <p:ph type="title"/>
          </p:nvPr>
        </p:nvSpPr>
        <p:spPr>
          <a:xfrm>
            <a:off x="650330" y="0"/>
            <a:ext cx="10515600" cy="1325563"/>
          </a:xfrm>
        </p:spPr>
        <p:txBody>
          <a:bodyPr/>
          <a:lstStyle/>
          <a:p>
            <a:r>
              <a:rPr lang="en-GB" dirty="0"/>
              <a:t>Other slides if have extra time (doubt it)</a:t>
            </a:r>
          </a:p>
        </p:txBody>
      </p:sp>
    </p:spTree>
    <p:extLst>
      <p:ext uri="{BB962C8B-B14F-4D97-AF65-F5344CB8AC3E}">
        <p14:creationId xmlns:p14="http://schemas.microsoft.com/office/powerpoint/2010/main" val="2013047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EE3F94-DB96-4AE1-A227-64B97E736C52}"/>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err="1"/>
              <a:t>Papale</a:t>
            </a:r>
            <a:r>
              <a:rPr lang="en-GB" sz="4000" b="1" dirty="0"/>
              <a:t> problems….</a:t>
            </a:r>
            <a:endParaRPr lang="en-US" sz="4000" b="1" dirty="0"/>
          </a:p>
        </p:txBody>
      </p:sp>
      <p:pic>
        <p:nvPicPr>
          <p:cNvPr id="3" name="Picture 2" descr="Chart, line chart&#10;&#10;Description automatically generated">
            <a:extLst>
              <a:ext uri="{FF2B5EF4-FFF2-40B4-BE49-F238E27FC236}">
                <a16:creationId xmlns:a16="http://schemas.microsoft.com/office/drawing/2014/main" id="{96498971-5FC0-4E66-93E3-C538291F7CC8}"/>
              </a:ext>
            </a:extLst>
          </p:cNvPr>
          <p:cNvPicPr>
            <a:picLocks noChangeAspect="1"/>
          </p:cNvPicPr>
          <p:nvPr/>
        </p:nvPicPr>
        <p:blipFill rotWithShape="1">
          <a:blip r:embed="rId2"/>
          <a:srcRect b="1183"/>
          <a:stretch/>
        </p:blipFill>
        <p:spPr>
          <a:xfrm>
            <a:off x="2526845" y="1271121"/>
            <a:ext cx="6628039" cy="5194993"/>
          </a:xfrm>
          <a:prstGeom prst="rect">
            <a:avLst/>
          </a:prstGeom>
        </p:spPr>
      </p:pic>
    </p:spTree>
    <p:extLst>
      <p:ext uri="{BB962C8B-B14F-4D97-AF65-F5344CB8AC3E}">
        <p14:creationId xmlns:p14="http://schemas.microsoft.com/office/powerpoint/2010/main" val="3835631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A56A5-F6D9-4117-AB64-A10D354C863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Temperature sensitivity for basalts </a:t>
            </a:r>
            <a:endParaRPr lang="en-US" sz="4000" b="1" dirty="0"/>
          </a:p>
        </p:txBody>
      </p:sp>
      <p:pic>
        <p:nvPicPr>
          <p:cNvPr id="11" name="Picture 10" descr="Graphical user interface&#10;&#10;Description automatically generated">
            <a:extLst>
              <a:ext uri="{FF2B5EF4-FFF2-40B4-BE49-F238E27FC236}">
                <a16:creationId xmlns:a16="http://schemas.microsoft.com/office/drawing/2014/main" id="{A1E1062C-98E2-4357-8F65-E0CA34ABBED7}"/>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495934" y="1538286"/>
            <a:ext cx="3815525" cy="2847937"/>
          </a:xfrm>
          <a:prstGeom prst="rect">
            <a:avLst/>
          </a:prstGeom>
        </p:spPr>
      </p:pic>
      <p:sp>
        <p:nvSpPr>
          <p:cNvPr id="2" name="TextBox 1">
            <a:extLst>
              <a:ext uri="{FF2B5EF4-FFF2-40B4-BE49-F238E27FC236}">
                <a16:creationId xmlns:a16="http://schemas.microsoft.com/office/drawing/2014/main" id="{E6ED5B0A-93F0-4D17-9986-3CCAEB204827}"/>
              </a:ext>
            </a:extLst>
          </p:cNvPr>
          <p:cNvSpPr txBox="1"/>
          <p:nvPr/>
        </p:nvSpPr>
        <p:spPr>
          <a:xfrm>
            <a:off x="758598" y="1168954"/>
            <a:ext cx="3012876" cy="369332"/>
          </a:xfrm>
          <a:prstGeom prst="rect">
            <a:avLst/>
          </a:prstGeom>
          <a:noFill/>
        </p:spPr>
        <p:txBody>
          <a:bodyPr wrap="none" rtlCol="0">
            <a:spAutoFit/>
          </a:bodyPr>
          <a:lstStyle/>
          <a:p>
            <a:r>
              <a:rPr lang="en-GB" dirty="0"/>
              <a:t>Say 100 ppm CO</a:t>
            </a:r>
            <a:r>
              <a:rPr lang="en-GB" sz="1200" dirty="0"/>
              <a:t>2</a:t>
            </a:r>
            <a:r>
              <a:rPr lang="en-GB" dirty="0"/>
              <a:t>, 5 </a:t>
            </a:r>
            <a:r>
              <a:rPr lang="en-GB" dirty="0" err="1"/>
              <a:t>wt</a:t>
            </a:r>
            <a:r>
              <a:rPr lang="en-GB" dirty="0"/>
              <a:t>% H</a:t>
            </a:r>
            <a:r>
              <a:rPr lang="en-GB" sz="1200" dirty="0"/>
              <a:t>2</a:t>
            </a:r>
            <a:r>
              <a:rPr lang="en-GB" dirty="0"/>
              <a:t>O </a:t>
            </a:r>
          </a:p>
        </p:txBody>
      </p:sp>
      <p:pic>
        <p:nvPicPr>
          <p:cNvPr id="8" name="Picture 7" descr="Chart, line chart&#10;&#10;Description automatically generated">
            <a:extLst>
              <a:ext uri="{FF2B5EF4-FFF2-40B4-BE49-F238E27FC236}">
                <a16:creationId xmlns:a16="http://schemas.microsoft.com/office/drawing/2014/main" id="{0F839D64-94E0-4B60-AFCF-A4A5220F44D4}"/>
              </a:ext>
            </a:extLst>
          </p:cNvPr>
          <p:cNvPicPr>
            <a:picLocks noChangeAspect="1"/>
          </p:cNvPicPr>
          <p:nvPr/>
        </p:nvPicPr>
        <p:blipFill rotWithShape="1">
          <a:blip r:embed="rId3"/>
          <a:srcRect t="2227"/>
          <a:stretch/>
        </p:blipFill>
        <p:spPr>
          <a:xfrm>
            <a:off x="6096000" y="1353620"/>
            <a:ext cx="4638675" cy="4134920"/>
          </a:xfrm>
          <a:prstGeom prst="rect">
            <a:avLst/>
          </a:prstGeom>
        </p:spPr>
      </p:pic>
      <p:pic>
        <p:nvPicPr>
          <p:cNvPr id="10" name="Picture 9">
            <a:extLst>
              <a:ext uri="{FF2B5EF4-FFF2-40B4-BE49-F238E27FC236}">
                <a16:creationId xmlns:a16="http://schemas.microsoft.com/office/drawing/2014/main" id="{A947825F-E522-4EFB-92F1-9287D35DE8BA}"/>
              </a:ext>
            </a:extLst>
          </p:cNvPr>
          <p:cNvPicPr>
            <a:picLocks noChangeAspect="1"/>
          </p:cNvPicPr>
          <p:nvPr/>
        </p:nvPicPr>
        <p:blipFill>
          <a:blip r:embed="rId4"/>
          <a:stretch>
            <a:fillRect/>
          </a:stretch>
        </p:blipFill>
        <p:spPr>
          <a:xfrm>
            <a:off x="1229853" y="594725"/>
            <a:ext cx="10962147" cy="554001"/>
          </a:xfrm>
          <a:prstGeom prst="rect">
            <a:avLst/>
          </a:prstGeom>
        </p:spPr>
      </p:pic>
      <p:sp>
        <p:nvSpPr>
          <p:cNvPr id="17" name="TextBox 16">
            <a:extLst>
              <a:ext uri="{FF2B5EF4-FFF2-40B4-BE49-F238E27FC236}">
                <a16:creationId xmlns:a16="http://schemas.microsoft.com/office/drawing/2014/main" id="{1B51650C-482A-457A-B171-E9DBF90C3CFC}"/>
              </a:ext>
            </a:extLst>
          </p:cNvPr>
          <p:cNvSpPr txBox="1"/>
          <p:nvPr/>
        </p:nvSpPr>
        <p:spPr>
          <a:xfrm>
            <a:off x="859971" y="5857872"/>
            <a:ext cx="10189777" cy="369332"/>
          </a:xfrm>
          <a:prstGeom prst="rect">
            <a:avLst/>
          </a:prstGeom>
          <a:noFill/>
        </p:spPr>
        <p:txBody>
          <a:bodyPr wrap="none" rtlCol="0">
            <a:spAutoFit/>
          </a:bodyPr>
          <a:lstStyle/>
          <a:p>
            <a:r>
              <a:rPr lang="en-GB" dirty="0"/>
              <a:t>No consensus as to temperature sensitivity. But not that big a deal (probably 5-10% in most circumstances)</a:t>
            </a:r>
          </a:p>
        </p:txBody>
      </p:sp>
    </p:spTree>
    <p:extLst>
      <p:ext uri="{BB962C8B-B14F-4D97-AF65-F5344CB8AC3E}">
        <p14:creationId xmlns:p14="http://schemas.microsoft.com/office/powerpoint/2010/main" val="177087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AA56A5-F6D9-4117-AB64-A10D354C863C}"/>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Temperature sensitivity for rhyolites</a:t>
            </a:r>
            <a:endParaRPr lang="en-US" sz="4000" b="1" dirty="0"/>
          </a:p>
        </p:txBody>
      </p:sp>
      <p:sp>
        <p:nvSpPr>
          <p:cNvPr id="2" name="TextBox 1">
            <a:extLst>
              <a:ext uri="{FF2B5EF4-FFF2-40B4-BE49-F238E27FC236}">
                <a16:creationId xmlns:a16="http://schemas.microsoft.com/office/drawing/2014/main" id="{E6ED5B0A-93F0-4D17-9986-3CCAEB204827}"/>
              </a:ext>
            </a:extLst>
          </p:cNvPr>
          <p:cNvSpPr txBox="1"/>
          <p:nvPr/>
        </p:nvSpPr>
        <p:spPr>
          <a:xfrm>
            <a:off x="649741" y="1262128"/>
            <a:ext cx="2959400" cy="646331"/>
          </a:xfrm>
          <a:prstGeom prst="rect">
            <a:avLst/>
          </a:prstGeom>
          <a:noFill/>
        </p:spPr>
        <p:txBody>
          <a:bodyPr wrap="none" rtlCol="0">
            <a:spAutoFit/>
          </a:bodyPr>
          <a:lstStyle/>
          <a:p>
            <a:r>
              <a:rPr lang="en-GB" dirty="0"/>
              <a:t>Say 100 ppm CO</a:t>
            </a:r>
            <a:r>
              <a:rPr lang="en-GB" sz="1200" dirty="0"/>
              <a:t>2</a:t>
            </a:r>
            <a:r>
              <a:rPr lang="en-GB" dirty="0"/>
              <a:t>, 6 </a:t>
            </a:r>
            <a:r>
              <a:rPr lang="en-GB" dirty="0" err="1"/>
              <a:t>wt</a:t>
            </a:r>
            <a:r>
              <a:rPr lang="en-GB" dirty="0"/>
              <a:t>% H</a:t>
            </a:r>
            <a:r>
              <a:rPr lang="en-GB" sz="1200" dirty="0"/>
              <a:t>2</a:t>
            </a:r>
            <a:r>
              <a:rPr lang="en-GB" dirty="0"/>
              <a:t>O,</a:t>
            </a:r>
          </a:p>
          <a:p>
            <a:r>
              <a:rPr lang="en-GB" dirty="0"/>
              <a:t>Mono Craters Rhyolite </a:t>
            </a:r>
          </a:p>
        </p:txBody>
      </p:sp>
      <p:sp>
        <p:nvSpPr>
          <p:cNvPr id="17" name="TextBox 16">
            <a:extLst>
              <a:ext uri="{FF2B5EF4-FFF2-40B4-BE49-F238E27FC236}">
                <a16:creationId xmlns:a16="http://schemas.microsoft.com/office/drawing/2014/main" id="{1B51650C-482A-457A-B171-E9DBF90C3CFC}"/>
              </a:ext>
            </a:extLst>
          </p:cNvPr>
          <p:cNvSpPr txBox="1"/>
          <p:nvPr/>
        </p:nvSpPr>
        <p:spPr>
          <a:xfrm>
            <a:off x="859971" y="5857872"/>
            <a:ext cx="9442137" cy="369332"/>
          </a:xfrm>
          <a:prstGeom prst="rect">
            <a:avLst/>
          </a:prstGeom>
          <a:noFill/>
        </p:spPr>
        <p:txBody>
          <a:bodyPr wrap="none" rtlCol="0">
            <a:spAutoFit/>
          </a:bodyPr>
          <a:lstStyle/>
          <a:p>
            <a:r>
              <a:rPr lang="en-GB" dirty="0"/>
              <a:t>No consensus as to temperature sensitivity. </a:t>
            </a:r>
            <a:r>
              <a:rPr lang="en-GB" dirty="0" err="1"/>
              <a:t>Papale</a:t>
            </a:r>
            <a:r>
              <a:rPr lang="en-GB" dirty="0"/>
              <a:t> and </a:t>
            </a:r>
            <a:r>
              <a:rPr lang="en-GB" dirty="0" err="1"/>
              <a:t>VolatileCalc</a:t>
            </a:r>
            <a:r>
              <a:rPr lang="en-GB" dirty="0"/>
              <a:t>-Rhyolite EXTREMELY SENSITIVE</a:t>
            </a:r>
          </a:p>
        </p:txBody>
      </p:sp>
      <p:pic>
        <p:nvPicPr>
          <p:cNvPr id="5" name="Picture 4" descr="A close up of a device&#10;&#10;Description automatically generated with low confidence">
            <a:extLst>
              <a:ext uri="{FF2B5EF4-FFF2-40B4-BE49-F238E27FC236}">
                <a16:creationId xmlns:a16="http://schemas.microsoft.com/office/drawing/2014/main" id="{7617DB2C-6A29-4541-AE8C-FBF56CD8DE62}"/>
              </a:ext>
            </a:extLst>
          </p:cNvPr>
          <p:cNvPicPr>
            <a:picLocks noChangeAspect="1"/>
          </p:cNvPicPr>
          <p:nvPr/>
        </p:nvPicPr>
        <p:blipFill>
          <a:blip r:embed="rId2"/>
          <a:stretch>
            <a:fillRect/>
          </a:stretch>
        </p:blipFill>
        <p:spPr>
          <a:xfrm>
            <a:off x="1022576" y="1816126"/>
            <a:ext cx="2047875" cy="3200400"/>
          </a:xfrm>
          <a:prstGeom prst="rect">
            <a:avLst/>
          </a:prstGeom>
        </p:spPr>
      </p:pic>
      <p:pic>
        <p:nvPicPr>
          <p:cNvPr id="7" name="Picture 6">
            <a:extLst>
              <a:ext uri="{FF2B5EF4-FFF2-40B4-BE49-F238E27FC236}">
                <a16:creationId xmlns:a16="http://schemas.microsoft.com/office/drawing/2014/main" id="{EBC645C3-888B-4EC4-A187-8B6106743079}"/>
              </a:ext>
            </a:extLst>
          </p:cNvPr>
          <p:cNvPicPr>
            <a:picLocks noChangeAspect="1"/>
          </p:cNvPicPr>
          <p:nvPr/>
        </p:nvPicPr>
        <p:blipFill>
          <a:blip r:embed="rId3"/>
          <a:stretch>
            <a:fillRect/>
          </a:stretch>
        </p:blipFill>
        <p:spPr>
          <a:xfrm>
            <a:off x="1" y="657625"/>
            <a:ext cx="12115800" cy="563206"/>
          </a:xfrm>
          <a:prstGeom prst="rect">
            <a:avLst/>
          </a:prstGeom>
        </p:spPr>
      </p:pic>
      <p:pic>
        <p:nvPicPr>
          <p:cNvPr id="12" name="Picture 11" descr="Chart, line chart&#10;&#10;Description automatically generated">
            <a:extLst>
              <a:ext uri="{FF2B5EF4-FFF2-40B4-BE49-F238E27FC236}">
                <a16:creationId xmlns:a16="http://schemas.microsoft.com/office/drawing/2014/main" id="{9D5B2C56-2B95-43B1-9F80-0A15672F7A5F}"/>
              </a:ext>
            </a:extLst>
          </p:cNvPr>
          <p:cNvPicPr>
            <a:picLocks noChangeAspect="1"/>
          </p:cNvPicPr>
          <p:nvPr/>
        </p:nvPicPr>
        <p:blipFill>
          <a:blip r:embed="rId4"/>
          <a:stretch>
            <a:fillRect/>
          </a:stretch>
        </p:blipFill>
        <p:spPr>
          <a:xfrm>
            <a:off x="4327751" y="1585293"/>
            <a:ext cx="4429125" cy="3848100"/>
          </a:xfrm>
          <a:prstGeom prst="rect">
            <a:avLst/>
          </a:prstGeom>
        </p:spPr>
      </p:pic>
    </p:spTree>
    <p:extLst>
      <p:ext uri="{BB962C8B-B14F-4D97-AF65-F5344CB8AC3E}">
        <p14:creationId xmlns:p14="http://schemas.microsoft.com/office/powerpoint/2010/main" val="917235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F579EBBC-E2A4-4729-9782-3BC63D3ADBF5}"/>
              </a:ext>
            </a:extLst>
          </p:cNvPr>
          <p:cNvPicPr>
            <a:picLocks noChangeAspect="1"/>
          </p:cNvPicPr>
          <p:nvPr/>
        </p:nvPicPr>
        <p:blipFill>
          <a:blip r:embed="rId2"/>
          <a:stretch>
            <a:fillRect/>
          </a:stretch>
        </p:blipFill>
        <p:spPr>
          <a:xfrm>
            <a:off x="-76200" y="988958"/>
            <a:ext cx="12192000" cy="5729168"/>
          </a:xfrm>
          <a:prstGeom prst="rect">
            <a:avLst/>
          </a:prstGeom>
        </p:spPr>
      </p:pic>
      <p:sp>
        <p:nvSpPr>
          <p:cNvPr id="6" name="TextBox 5">
            <a:extLst>
              <a:ext uri="{FF2B5EF4-FFF2-40B4-BE49-F238E27FC236}">
                <a16:creationId xmlns:a16="http://schemas.microsoft.com/office/drawing/2014/main" id="{F905DE31-106B-4F2B-BA28-3C9CCDC0401E}"/>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GB" sz="4000" b="1" dirty="0"/>
              <a:t>Temperature sensitivity for andesites</a:t>
            </a:r>
            <a:endParaRPr lang="en-US" sz="4000" b="1" dirty="0"/>
          </a:p>
        </p:txBody>
      </p:sp>
      <p:sp>
        <p:nvSpPr>
          <p:cNvPr id="7" name="TextBox 6">
            <a:extLst>
              <a:ext uri="{FF2B5EF4-FFF2-40B4-BE49-F238E27FC236}">
                <a16:creationId xmlns:a16="http://schemas.microsoft.com/office/drawing/2014/main" id="{24070E44-2C7E-4575-9202-A68E75705F47}"/>
              </a:ext>
            </a:extLst>
          </p:cNvPr>
          <p:cNvSpPr txBox="1"/>
          <p:nvPr/>
        </p:nvSpPr>
        <p:spPr>
          <a:xfrm>
            <a:off x="413657" y="655340"/>
            <a:ext cx="5489195" cy="369332"/>
          </a:xfrm>
          <a:prstGeom prst="rect">
            <a:avLst/>
          </a:prstGeom>
          <a:noFill/>
        </p:spPr>
        <p:txBody>
          <a:bodyPr wrap="none" rtlCol="0">
            <a:spAutoFit/>
          </a:bodyPr>
          <a:lstStyle/>
          <a:p>
            <a:r>
              <a:rPr lang="en-GB" dirty="0"/>
              <a:t>Comparison to experiments of </a:t>
            </a:r>
            <a:r>
              <a:rPr lang="en-GB" dirty="0" err="1"/>
              <a:t>Botcharnikov</a:t>
            </a:r>
            <a:r>
              <a:rPr lang="en-GB" dirty="0"/>
              <a:t> et al. (2006)</a:t>
            </a:r>
          </a:p>
        </p:txBody>
      </p:sp>
    </p:spTree>
    <p:extLst>
      <p:ext uri="{BB962C8B-B14F-4D97-AF65-F5344CB8AC3E}">
        <p14:creationId xmlns:p14="http://schemas.microsoft.com/office/powerpoint/2010/main" val="1565536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22D9D57-AD36-4BE3-8957-C062FB3E1719}"/>
              </a:ext>
            </a:extLst>
          </p:cNvPr>
          <p:cNvPicPr>
            <a:picLocks noChangeAspect="1"/>
          </p:cNvPicPr>
          <p:nvPr/>
        </p:nvPicPr>
        <p:blipFill rotWithShape="1">
          <a:blip r:embed="rId2"/>
          <a:srcRect r="37589"/>
          <a:stretch/>
        </p:blipFill>
        <p:spPr>
          <a:xfrm>
            <a:off x="5016501" y="1909158"/>
            <a:ext cx="7543800" cy="5019675"/>
          </a:xfrm>
          <a:prstGeom prst="rect">
            <a:avLst/>
          </a:prstGeom>
        </p:spPr>
      </p:pic>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Previous tools to perform calculations</a:t>
            </a:r>
          </a:p>
        </p:txBody>
      </p:sp>
      <p:pic>
        <p:nvPicPr>
          <p:cNvPr id="4" name="Picture 3">
            <a:extLst>
              <a:ext uri="{FF2B5EF4-FFF2-40B4-BE49-F238E27FC236}">
                <a16:creationId xmlns:a16="http://schemas.microsoft.com/office/drawing/2014/main" id="{1DA43B94-C54A-409B-85BC-DABA279A638A}"/>
              </a:ext>
            </a:extLst>
          </p:cNvPr>
          <p:cNvPicPr>
            <a:picLocks noChangeAspect="1"/>
          </p:cNvPicPr>
          <p:nvPr/>
        </p:nvPicPr>
        <p:blipFill>
          <a:blip r:embed="rId3"/>
          <a:stretch>
            <a:fillRect/>
          </a:stretch>
        </p:blipFill>
        <p:spPr>
          <a:xfrm>
            <a:off x="101600" y="1110637"/>
            <a:ext cx="4914900" cy="4212772"/>
          </a:xfrm>
          <a:prstGeom prst="rect">
            <a:avLst/>
          </a:prstGeom>
        </p:spPr>
      </p:pic>
      <p:sp>
        <p:nvSpPr>
          <p:cNvPr id="5" name="TextBox 4">
            <a:extLst>
              <a:ext uri="{FF2B5EF4-FFF2-40B4-BE49-F238E27FC236}">
                <a16:creationId xmlns:a16="http://schemas.microsoft.com/office/drawing/2014/main" id="{CF709BB0-3D06-4A31-A9C9-100757858E34}"/>
              </a:ext>
            </a:extLst>
          </p:cNvPr>
          <p:cNvSpPr txBox="1"/>
          <p:nvPr/>
        </p:nvSpPr>
        <p:spPr>
          <a:xfrm>
            <a:off x="368300" y="598447"/>
            <a:ext cx="4148636" cy="646331"/>
          </a:xfrm>
          <a:prstGeom prst="rect">
            <a:avLst/>
          </a:prstGeom>
          <a:noFill/>
        </p:spPr>
        <p:txBody>
          <a:bodyPr wrap="none" rtlCol="0">
            <a:spAutoFit/>
          </a:bodyPr>
          <a:lstStyle/>
          <a:p>
            <a:pPr algn="ctr"/>
            <a:r>
              <a:rPr lang="en-GB" b="1" dirty="0"/>
              <a:t>VolatileCalc-Basalt – Most popular option</a:t>
            </a:r>
          </a:p>
          <a:p>
            <a:pPr algn="ctr"/>
            <a:r>
              <a:rPr lang="en-GB" b="1" dirty="0"/>
              <a:t>(Newman and Lowenstern, 2002)</a:t>
            </a:r>
          </a:p>
        </p:txBody>
      </p:sp>
      <p:sp>
        <p:nvSpPr>
          <p:cNvPr id="10" name="TextBox 9">
            <a:extLst>
              <a:ext uri="{FF2B5EF4-FFF2-40B4-BE49-F238E27FC236}">
                <a16:creationId xmlns:a16="http://schemas.microsoft.com/office/drawing/2014/main" id="{AB1B6162-EB61-404F-932F-797B1AE78D87}"/>
              </a:ext>
            </a:extLst>
          </p:cNvPr>
          <p:cNvSpPr txBox="1"/>
          <p:nvPr/>
        </p:nvSpPr>
        <p:spPr>
          <a:xfrm>
            <a:off x="4864100" y="1333659"/>
            <a:ext cx="3049681" cy="646331"/>
          </a:xfrm>
          <a:prstGeom prst="rect">
            <a:avLst/>
          </a:prstGeom>
          <a:noFill/>
        </p:spPr>
        <p:txBody>
          <a:bodyPr wrap="none" rtlCol="0">
            <a:spAutoFit/>
          </a:bodyPr>
          <a:lstStyle/>
          <a:p>
            <a:r>
              <a:rPr lang="en-GB" b="1" dirty="0"/>
              <a:t>Iacono-Marziano et al. (2012) </a:t>
            </a:r>
          </a:p>
          <a:p>
            <a:pPr algn="ctr"/>
            <a:r>
              <a:rPr lang="en-GB" b="1" dirty="0"/>
              <a:t>Web App</a:t>
            </a:r>
          </a:p>
        </p:txBody>
      </p:sp>
      <p:pic>
        <p:nvPicPr>
          <p:cNvPr id="14" name="Picture 13">
            <a:extLst>
              <a:ext uri="{FF2B5EF4-FFF2-40B4-BE49-F238E27FC236}">
                <a16:creationId xmlns:a16="http://schemas.microsoft.com/office/drawing/2014/main" id="{623E03AD-14FC-438F-982B-DE366CC538DF}"/>
              </a:ext>
            </a:extLst>
          </p:cNvPr>
          <p:cNvPicPr>
            <a:picLocks noChangeAspect="1"/>
          </p:cNvPicPr>
          <p:nvPr/>
        </p:nvPicPr>
        <p:blipFill>
          <a:blip r:embed="rId4"/>
          <a:stretch>
            <a:fillRect/>
          </a:stretch>
        </p:blipFill>
        <p:spPr>
          <a:xfrm>
            <a:off x="6204017" y="1966498"/>
            <a:ext cx="5886383" cy="4891502"/>
          </a:xfrm>
          <a:prstGeom prst="rect">
            <a:avLst/>
          </a:prstGeom>
        </p:spPr>
      </p:pic>
      <p:sp>
        <p:nvSpPr>
          <p:cNvPr id="15" name="TextBox 14">
            <a:extLst>
              <a:ext uri="{FF2B5EF4-FFF2-40B4-BE49-F238E27FC236}">
                <a16:creationId xmlns:a16="http://schemas.microsoft.com/office/drawing/2014/main" id="{6A38EFA1-EE3B-4F4C-91CA-883958E80654}"/>
              </a:ext>
            </a:extLst>
          </p:cNvPr>
          <p:cNvSpPr txBox="1"/>
          <p:nvPr/>
        </p:nvSpPr>
        <p:spPr>
          <a:xfrm>
            <a:off x="8710118" y="1424117"/>
            <a:ext cx="2797945" cy="646331"/>
          </a:xfrm>
          <a:prstGeom prst="rect">
            <a:avLst/>
          </a:prstGeom>
          <a:noFill/>
        </p:spPr>
        <p:txBody>
          <a:bodyPr wrap="none" rtlCol="0">
            <a:spAutoFit/>
          </a:bodyPr>
          <a:lstStyle/>
          <a:p>
            <a:r>
              <a:rPr lang="en-GB" b="1" dirty="0"/>
              <a:t>Ghiorso and Gualda, (2015)</a:t>
            </a:r>
          </a:p>
          <a:p>
            <a:r>
              <a:rPr lang="en-GB" b="1" dirty="0" err="1"/>
              <a:t>MagmaSat</a:t>
            </a:r>
            <a:r>
              <a:rPr lang="en-GB" b="1" dirty="0"/>
              <a:t> Web App</a:t>
            </a:r>
          </a:p>
        </p:txBody>
      </p:sp>
      <p:sp>
        <p:nvSpPr>
          <p:cNvPr id="16" name="Rectangle 15">
            <a:extLst>
              <a:ext uri="{FF2B5EF4-FFF2-40B4-BE49-F238E27FC236}">
                <a16:creationId xmlns:a16="http://schemas.microsoft.com/office/drawing/2014/main" id="{9003DB64-EE0A-4D98-B5FE-ED68C82D28EC}"/>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spTree>
    <p:extLst>
      <p:ext uri="{BB962C8B-B14F-4D97-AF65-F5344CB8AC3E}">
        <p14:creationId xmlns:p14="http://schemas.microsoft.com/office/powerpoint/2010/main" val="221155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05DE31-106B-4F2B-BA28-3C9CCDC0401E}"/>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Sensitivity to diffusive H</a:t>
            </a:r>
            <a:r>
              <a:rPr lang="en-US" sz="2500" b="1" dirty="0"/>
              <a:t>2</a:t>
            </a:r>
            <a:r>
              <a:rPr lang="en-US" sz="4000" b="1" dirty="0"/>
              <a:t>O-loss</a:t>
            </a:r>
          </a:p>
        </p:txBody>
      </p:sp>
      <p:sp>
        <p:nvSpPr>
          <p:cNvPr id="2" name="TextBox 1">
            <a:extLst>
              <a:ext uri="{FF2B5EF4-FFF2-40B4-BE49-F238E27FC236}">
                <a16:creationId xmlns:a16="http://schemas.microsoft.com/office/drawing/2014/main" id="{7C66A66B-038C-4077-8640-88044F0382AA}"/>
              </a:ext>
            </a:extLst>
          </p:cNvPr>
          <p:cNvSpPr txBox="1"/>
          <p:nvPr/>
        </p:nvSpPr>
        <p:spPr>
          <a:xfrm>
            <a:off x="3761931" y="635211"/>
            <a:ext cx="4668137" cy="369332"/>
          </a:xfrm>
          <a:prstGeom prst="rect">
            <a:avLst/>
          </a:prstGeom>
          <a:noFill/>
        </p:spPr>
        <p:txBody>
          <a:bodyPr wrap="none" rtlCol="0">
            <a:spAutoFit/>
          </a:bodyPr>
          <a:lstStyle/>
          <a:p>
            <a:r>
              <a:rPr lang="en-GB" dirty="0"/>
              <a:t>Sensitivity testing for 3 different CO</a:t>
            </a:r>
            <a:r>
              <a:rPr lang="en-GB" sz="1100" dirty="0"/>
              <a:t>2 </a:t>
            </a:r>
            <a:r>
              <a:rPr lang="en-GB" dirty="0"/>
              <a:t>contents….</a:t>
            </a:r>
          </a:p>
        </p:txBody>
      </p:sp>
      <p:grpSp>
        <p:nvGrpSpPr>
          <p:cNvPr id="25" name="Group 24">
            <a:extLst>
              <a:ext uri="{FF2B5EF4-FFF2-40B4-BE49-F238E27FC236}">
                <a16:creationId xmlns:a16="http://schemas.microsoft.com/office/drawing/2014/main" id="{19D30103-9878-4DBA-9D3A-EB975A5F4BED}"/>
              </a:ext>
            </a:extLst>
          </p:cNvPr>
          <p:cNvGrpSpPr/>
          <p:nvPr/>
        </p:nvGrpSpPr>
        <p:grpSpPr>
          <a:xfrm>
            <a:off x="703836" y="1091969"/>
            <a:ext cx="2327587" cy="1892329"/>
            <a:chOff x="703836" y="1091969"/>
            <a:chExt cx="2327587" cy="1892329"/>
          </a:xfrm>
        </p:grpSpPr>
        <p:pic>
          <p:nvPicPr>
            <p:cNvPr id="8" name="Picture 7" descr="Graphical user interface&#10;&#10;Description automatically generated">
              <a:extLst>
                <a:ext uri="{FF2B5EF4-FFF2-40B4-BE49-F238E27FC236}">
                  <a16:creationId xmlns:a16="http://schemas.microsoft.com/office/drawing/2014/main" id="{B4545B63-5B65-4664-9E78-D1E7C8427870}"/>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703836" y="1461301"/>
              <a:ext cx="2040437" cy="1522997"/>
            </a:xfrm>
            <a:prstGeom prst="rect">
              <a:avLst/>
            </a:prstGeom>
          </p:spPr>
        </p:pic>
        <p:sp>
          <p:nvSpPr>
            <p:cNvPr id="3" name="TextBox 2">
              <a:extLst>
                <a:ext uri="{FF2B5EF4-FFF2-40B4-BE49-F238E27FC236}">
                  <a16:creationId xmlns:a16="http://schemas.microsoft.com/office/drawing/2014/main" id="{945670D1-53D9-4F81-81C6-D74395591F58}"/>
                </a:ext>
              </a:extLst>
            </p:cNvPr>
            <p:cNvSpPr txBox="1"/>
            <p:nvPr/>
          </p:nvSpPr>
          <p:spPr>
            <a:xfrm>
              <a:off x="794657" y="1091969"/>
              <a:ext cx="2236766" cy="369332"/>
            </a:xfrm>
            <a:prstGeom prst="rect">
              <a:avLst/>
            </a:prstGeom>
            <a:noFill/>
          </p:spPr>
          <p:txBody>
            <a:bodyPr wrap="none" rtlCol="0">
              <a:spAutoFit/>
            </a:bodyPr>
            <a:lstStyle/>
            <a:p>
              <a:r>
                <a:rPr lang="en-GB" dirty="0"/>
                <a:t>Low P – 200 ppm CO</a:t>
              </a:r>
              <a:r>
                <a:rPr lang="en-GB" sz="1100" dirty="0"/>
                <a:t>2</a:t>
              </a:r>
            </a:p>
          </p:txBody>
        </p:sp>
      </p:grpSp>
      <p:grpSp>
        <p:nvGrpSpPr>
          <p:cNvPr id="26" name="Group 25">
            <a:extLst>
              <a:ext uri="{FF2B5EF4-FFF2-40B4-BE49-F238E27FC236}">
                <a16:creationId xmlns:a16="http://schemas.microsoft.com/office/drawing/2014/main" id="{A94AA562-357E-4B10-AB37-098F2E19D075}"/>
              </a:ext>
            </a:extLst>
          </p:cNvPr>
          <p:cNvGrpSpPr/>
          <p:nvPr/>
        </p:nvGrpSpPr>
        <p:grpSpPr>
          <a:xfrm>
            <a:off x="503615" y="2964140"/>
            <a:ext cx="2718565" cy="1827406"/>
            <a:chOff x="503615" y="2964140"/>
            <a:chExt cx="2718565" cy="1827406"/>
          </a:xfrm>
        </p:grpSpPr>
        <p:pic>
          <p:nvPicPr>
            <p:cNvPr id="9" name="Picture 8" descr="Graphical user interface&#10;&#10;Description automatically generated">
              <a:extLst>
                <a:ext uri="{FF2B5EF4-FFF2-40B4-BE49-F238E27FC236}">
                  <a16:creationId xmlns:a16="http://schemas.microsoft.com/office/drawing/2014/main" id="{C739743D-0165-4848-825E-9AF508577F11}"/>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703836" y="3268549"/>
              <a:ext cx="2040436" cy="1522997"/>
            </a:xfrm>
            <a:prstGeom prst="rect">
              <a:avLst/>
            </a:prstGeom>
          </p:spPr>
        </p:pic>
        <p:sp>
          <p:nvSpPr>
            <p:cNvPr id="11" name="TextBox 10">
              <a:extLst>
                <a:ext uri="{FF2B5EF4-FFF2-40B4-BE49-F238E27FC236}">
                  <a16:creationId xmlns:a16="http://schemas.microsoft.com/office/drawing/2014/main" id="{41E2890C-72A2-4E7B-96AD-B1CC203BF17B}"/>
                </a:ext>
              </a:extLst>
            </p:cNvPr>
            <p:cNvSpPr txBox="1"/>
            <p:nvPr/>
          </p:nvSpPr>
          <p:spPr>
            <a:xfrm>
              <a:off x="503615" y="2964140"/>
              <a:ext cx="2718565" cy="369332"/>
            </a:xfrm>
            <a:prstGeom prst="rect">
              <a:avLst/>
            </a:prstGeom>
            <a:noFill/>
          </p:spPr>
          <p:txBody>
            <a:bodyPr wrap="none" rtlCol="0">
              <a:spAutoFit/>
            </a:bodyPr>
            <a:lstStyle/>
            <a:p>
              <a:r>
                <a:rPr lang="en-GB" dirty="0"/>
                <a:t>Medium P – 1000 ppm CO</a:t>
              </a:r>
              <a:r>
                <a:rPr lang="en-GB" sz="1100" dirty="0"/>
                <a:t>2</a:t>
              </a:r>
            </a:p>
          </p:txBody>
        </p:sp>
      </p:grpSp>
      <p:grpSp>
        <p:nvGrpSpPr>
          <p:cNvPr id="27" name="Group 26">
            <a:extLst>
              <a:ext uri="{FF2B5EF4-FFF2-40B4-BE49-F238E27FC236}">
                <a16:creationId xmlns:a16="http://schemas.microsoft.com/office/drawing/2014/main" id="{19CB73B0-40F0-4F62-9220-6BBD0A8085B1}"/>
              </a:ext>
            </a:extLst>
          </p:cNvPr>
          <p:cNvGrpSpPr/>
          <p:nvPr/>
        </p:nvGrpSpPr>
        <p:grpSpPr>
          <a:xfrm>
            <a:off x="503615" y="4751229"/>
            <a:ext cx="2353080" cy="1847565"/>
            <a:chOff x="503615" y="4751229"/>
            <a:chExt cx="2353080" cy="1847565"/>
          </a:xfrm>
        </p:grpSpPr>
        <p:pic>
          <p:nvPicPr>
            <p:cNvPr id="10" name="Picture 9" descr="Graphical user interface&#10;&#10;Description automatically generated">
              <a:extLst>
                <a:ext uri="{FF2B5EF4-FFF2-40B4-BE49-F238E27FC236}">
                  <a16:creationId xmlns:a16="http://schemas.microsoft.com/office/drawing/2014/main" id="{9AE7F3C6-33B5-43B2-94C6-E8A40947CEF8}"/>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176" r="53504" b="6605"/>
            <a:stretch/>
          </p:blipFill>
          <p:spPr>
            <a:xfrm>
              <a:off x="703837" y="5075797"/>
              <a:ext cx="2040436" cy="1522997"/>
            </a:xfrm>
            <a:prstGeom prst="rect">
              <a:avLst/>
            </a:prstGeom>
          </p:spPr>
        </p:pic>
        <p:sp>
          <p:nvSpPr>
            <p:cNvPr id="12" name="TextBox 11">
              <a:extLst>
                <a:ext uri="{FF2B5EF4-FFF2-40B4-BE49-F238E27FC236}">
                  <a16:creationId xmlns:a16="http://schemas.microsoft.com/office/drawing/2014/main" id="{43AB9422-3572-4C69-96D6-968AACCB79FB}"/>
                </a:ext>
              </a:extLst>
            </p:cNvPr>
            <p:cNvSpPr txBox="1"/>
            <p:nvPr/>
          </p:nvSpPr>
          <p:spPr>
            <a:xfrm>
              <a:off x="503615" y="4751229"/>
              <a:ext cx="2353080" cy="369332"/>
            </a:xfrm>
            <a:prstGeom prst="rect">
              <a:avLst/>
            </a:prstGeom>
            <a:noFill/>
          </p:spPr>
          <p:txBody>
            <a:bodyPr wrap="none" rtlCol="0">
              <a:spAutoFit/>
            </a:bodyPr>
            <a:lstStyle/>
            <a:p>
              <a:r>
                <a:rPr lang="en-GB" dirty="0"/>
                <a:t>High P – 3000 ppm CO</a:t>
              </a:r>
              <a:r>
                <a:rPr lang="en-GB" sz="1100" dirty="0"/>
                <a:t>2</a:t>
              </a:r>
            </a:p>
          </p:txBody>
        </p:sp>
      </p:grpSp>
      <p:pic>
        <p:nvPicPr>
          <p:cNvPr id="28" name="Picture 2" descr="Water Drop SVG Drop Of Water Svg Water Drop Clipart Water image 0">
            <a:extLst>
              <a:ext uri="{FF2B5EF4-FFF2-40B4-BE49-F238E27FC236}">
                <a16:creationId xmlns:a16="http://schemas.microsoft.com/office/drawing/2014/main" id="{73BBDA0B-5F77-4D89-B762-A30B89EEF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473" y="2222799"/>
            <a:ext cx="2199273" cy="175886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177EA05-A520-49A2-A467-DCAB8C95C78E}"/>
              </a:ext>
            </a:extLst>
          </p:cNvPr>
          <p:cNvSpPr txBox="1"/>
          <p:nvPr/>
        </p:nvSpPr>
        <p:spPr>
          <a:xfrm>
            <a:off x="5234339" y="1222774"/>
            <a:ext cx="5670207" cy="477054"/>
          </a:xfrm>
          <a:prstGeom prst="rect">
            <a:avLst/>
          </a:prstGeom>
          <a:noFill/>
        </p:spPr>
        <p:txBody>
          <a:bodyPr wrap="none" rtlCol="0">
            <a:spAutoFit/>
          </a:bodyPr>
          <a:lstStyle/>
          <a:p>
            <a:r>
              <a:rPr lang="en-GB" sz="2500" b="1" dirty="0"/>
              <a:t>Scenario 1: MORB/OIB-related water loss</a:t>
            </a:r>
          </a:p>
        </p:txBody>
      </p:sp>
      <p:sp>
        <p:nvSpPr>
          <p:cNvPr id="30" name="TextBox 29">
            <a:extLst>
              <a:ext uri="{FF2B5EF4-FFF2-40B4-BE49-F238E27FC236}">
                <a16:creationId xmlns:a16="http://schemas.microsoft.com/office/drawing/2014/main" id="{4C497CF2-D4DA-4303-B1D9-628A30053FC1}"/>
              </a:ext>
            </a:extLst>
          </p:cNvPr>
          <p:cNvSpPr txBox="1"/>
          <p:nvPr/>
        </p:nvSpPr>
        <p:spPr>
          <a:xfrm>
            <a:off x="4745420" y="3102231"/>
            <a:ext cx="936923" cy="369332"/>
          </a:xfrm>
          <a:prstGeom prst="rect">
            <a:avLst/>
          </a:prstGeom>
          <a:noFill/>
        </p:spPr>
        <p:txBody>
          <a:bodyPr wrap="none" rtlCol="0">
            <a:spAutoFit/>
          </a:bodyPr>
          <a:lstStyle/>
          <a:p>
            <a:r>
              <a:rPr lang="en-GB" dirty="0"/>
              <a:t>1.5 </a:t>
            </a:r>
            <a:r>
              <a:rPr lang="en-GB" dirty="0" err="1"/>
              <a:t>wt</a:t>
            </a:r>
            <a:r>
              <a:rPr lang="en-GB" dirty="0"/>
              <a:t>%</a:t>
            </a:r>
          </a:p>
        </p:txBody>
      </p:sp>
      <p:pic>
        <p:nvPicPr>
          <p:cNvPr id="31" name="Picture 2" descr="Water Drop SVG Drop Of Water Svg Water Drop Clipart Water image 0">
            <a:extLst>
              <a:ext uri="{FF2B5EF4-FFF2-40B4-BE49-F238E27FC236}">
                <a16:creationId xmlns:a16="http://schemas.microsoft.com/office/drawing/2014/main" id="{24A1592C-6A41-48EE-91EC-997CA54BE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905" y="2485807"/>
            <a:ext cx="1696498" cy="135677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A6E6006-33AA-45A1-B508-1E456FE08478}"/>
              </a:ext>
            </a:extLst>
          </p:cNvPr>
          <p:cNvSpPr txBox="1"/>
          <p:nvPr/>
        </p:nvSpPr>
        <p:spPr>
          <a:xfrm>
            <a:off x="8729592" y="3102231"/>
            <a:ext cx="762196" cy="369332"/>
          </a:xfrm>
          <a:prstGeom prst="rect">
            <a:avLst/>
          </a:prstGeom>
          <a:noFill/>
        </p:spPr>
        <p:txBody>
          <a:bodyPr wrap="none" rtlCol="0">
            <a:spAutoFit/>
          </a:bodyPr>
          <a:lstStyle/>
          <a:p>
            <a:r>
              <a:rPr lang="en-GB" dirty="0"/>
              <a:t>0 </a:t>
            </a:r>
            <a:r>
              <a:rPr lang="en-GB" dirty="0" err="1"/>
              <a:t>wt</a:t>
            </a:r>
            <a:r>
              <a:rPr lang="en-GB" dirty="0"/>
              <a:t>%</a:t>
            </a:r>
          </a:p>
        </p:txBody>
      </p:sp>
      <p:cxnSp>
        <p:nvCxnSpPr>
          <p:cNvPr id="33" name="Straight Arrow Connector 32">
            <a:extLst>
              <a:ext uri="{FF2B5EF4-FFF2-40B4-BE49-F238E27FC236}">
                <a16:creationId xmlns:a16="http://schemas.microsoft.com/office/drawing/2014/main" id="{7B772A18-96F6-4E24-AAEB-0E93F50BC999}"/>
              </a:ext>
            </a:extLst>
          </p:cNvPr>
          <p:cNvCxnSpPr/>
          <p:nvPr/>
        </p:nvCxnSpPr>
        <p:spPr>
          <a:xfrm>
            <a:off x="5987143" y="3125615"/>
            <a:ext cx="2569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9E0E288-9C99-49C0-9577-B7B602AD6F85}"/>
              </a:ext>
            </a:extLst>
          </p:cNvPr>
          <p:cNvSpPr txBox="1"/>
          <p:nvPr/>
        </p:nvSpPr>
        <p:spPr>
          <a:xfrm>
            <a:off x="5234339" y="4251225"/>
            <a:ext cx="4596451" cy="477054"/>
          </a:xfrm>
          <a:prstGeom prst="rect">
            <a:avLst/>
          </a:prstGeom>
          <a:noFill/>
        </p:spPr>
        <p:txBody>
          <a:bodyPr wrap="none" rtlCol="0">
            <a:spAutoFit/>
          </a:bodyPr>
          <a:lstStyle/>
          <a:p>
            <a:r>
              <a:rPr lang="en-GB" sz="2500" b="1" dirty="0"/>
              <a:t>Scenario 2: arc-related water loss</a:t>
            </a:r>
          </a:p>
        </p:txBody>
      </p:sp>
      <p:pic>
        <p:nvPicPr>
          <p:cNvPr id="35" name="Picture 2" descr="Water Drop SVG Drop Of Water Svg Water Drop Clipart Water image 0">
            <a:extLst>
              <a:ext uri="{FF2B5EF4-FFF2-40B4-BE49-F238E27FC236}">
                <a16:creationId xmlns:a16="http://schemas.microsoft.com/office/drawing/2014/main" id="{47978522-787C-4AD4-884A-72D8D948A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561" y="4621471"/>
            <a:ext cx="2643556" cy="211417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6AE72A7-208D-48FD-B10A-A1CA88F23F22}"/>
              </a:ext>
            </a:extLst>
          </p:cNvPr>
          <p:cNvSpPr txBox="1"/>
          <p:nvPr/>
        </p:nvSpPr>
        <p:spPr>
          <a:xfrm>
            <a:off x="4745420" y="5587355"/>
            <a:ext cx="762196" cy="369332"/>
          </a:xfrm>
          <a:prstGeom prst="rect">
            <a:avLst/>
          </a:prstGeom>
          <a:noFill/>
        </p:spPr>
        <p:txBody>
          <a:bodyPr wrap="none" rtlCol="0">
            <a:spAutoFit/>
          </a:bodyPr>
          <a:lstStyle/>
          <a:p>
            <a:r>
              <a:rPr lang="en-GB" dirty="0"/>
              <a:t>6 </a:t>
            </a:r>
            <a:r>
              <a:rPr lang="en-GB" dirty="0" err="1"/>
              <a:t>wt</a:t>
            </a:r>
            <a:r>
              <a:rPr lang="en-GB" dirty="0"/>
              <a:t>%</a:t>
            </a:r>
          </a:p>
        </p:txBody>
      </p:sp>
      <p:pic>
        <p:nvPicPr>
          <p:cNvPr id="37" name="Picture 2" descr="Water Drop SVG Drop Of Water Svg Water Drop Clipart Water image 0">
            <a:extLst>
              <a:ext uri="{FF2B5EF4-FFF2-40B4-BE49-F238E27FC236}">
                <a16:creationId xmlns:a16="http://schemas.microsoft.com/office/drawing/2014/main" id="{A9A450CC-B53E-4CE4-A2CE-8312FF585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068" y="4956840"/>
            <a:ext cx="1696498" cy="135677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6F5C288-8E4A-4DF9-B781-360EE0CE853F}"/>
              </a:ext>
            </a:extLst>
          </p:cNvPr>
          <p:cNvSpPr txBox="1"/>
          <p:nvPr/>
        </p:nvSpPr>
        <p:spPr>
          <a:xfrm>
            <a:off x="8831755" y="5573264"/>
            <a:ext cx="762196" cy="369332"/>
          </a:xfrm>
          <a:prstGeom prst="rect">
            <a:avLst/>
          </a:prstGeom>
          <a:noFill/>
        </p:spPr>
        <p:txBody>
          <a:bodyPr wrap="none" rtlCol="0">
            <a:spAutoFit/>
          </a:bodyPr>
          <a:lstStyle/>
          <a:p>
            <a:r>
              <a:rPr lang="en-GB" dirty="0"/>
              <a:t>0 </a:t>
            </a:r>
            <a:r>
              <a:rPr lang="en-GB" dirty="0" err="1"/>
              <a:t>wt</a:t>
            </a:r>
            <a:r>
              <a:rPr lang="en-GB" dirty="0"/>
              <a:t>%</a:t>
            </a:r>
          </a:p>
        </p:txBody>
      </p:sp>
      <p:cxnSp>
        <p:nvCxnSpPr>
          <p:cNvPr id="39" name="Straight Arrow Connector 38">
            <a:extLst>
              <a:ext uri="{FF2B5EF4-FFF2-40B4-BE49-F238E27FC236}">
                <a16:creationId xmlns:a16="http://schemas.microsoft.com/office/drawing/2014/main" id="{5C9D0B15-9A25-4CD7-B819-A72A35D3D9DA}"/>
              </a:ext>
            </a:extLst>
          </p:cNvPr>
          <p:cNvCxnSpPr/>
          <p:nvPr/>
        </p:nvCxnSpPr>
        <p:spPr>
          <a:xfrm>
            <a:off x="6089306" y="5596648"/>
            <a:ext cx="2569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p:bldP spid="34" grpId="0"/>
      <p:bldP spid="36" grpId="0"/>
      <p:bldP spid="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31F651-8F45-458F-B1BA-7B5C451EDCD7}"/>
              </a:ext>
            </a:extLst>
          </p:cNvPr>
          <p:cNvSpPr txBox="1"/>
          <p:nvPr/>
        </p:nvSpPr>
        <p:spPr>
          <a:xfrm>
            <a:off x="422853" y="950631"/>
            <a:ext cx="5670207" cy="477054"/>
          </a:xfrm>
          <a:prstGeom prst="rect">
            <a:avLst/>
          </a:prstGeom>
          <a:noFill/>
        </p:spPr>
        <p:txBody>
          <a:bodyPr wrap="none" rtlCol="0">
            <a:spAutoFit/>
          </a:bodyPr>
          <a:lstStyle/>
          <a:p>
            <a:r>
              <a:rPr lang="en-GB" sz="2500" b="1" dirty="0"/>
              <a:t>Scenario 1: MORB/OIB-related water loss</a:t>
            </a:r>
          </a:p>
        </p:txBody>
      </p:sp>
      <p:sp>
        <p:nvSpPr>
          <p:cNvPr id="5" name="TextBox 4">
            <a:extLst>
              <a:ext uri="{FF2B5EF4-FFF2-40B4-BE49-F238E27FC236}">
                <a16:creationId xmlns:a16="http://schemas.microsoft.com/office/drawing/2014/main" id="{F2CFBB16-2107-4033-9AA1-B6AEB0B53A97}"/>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Sensitivity to diffusive H</a:t>
            </a:r>
            <a:r>
              <a:rPr lang="en-US" sz="2500" b="1" dirty="0"/>
              <a:t>2</a:t>
            </a:r>
            <a:r>
              <a:rPr lang="en-US" sz="4000" b="1" dirty="0"/>
              <a:t>O-loss</a:t>
            </a:r>
          </a:p>
        </p:txBody>
      </p:sp>
      <p:pic>
        <p:nvPicPr>
          <p:cNvPr id="7" name="Picture 6" descr="Graphical user interface, chart, line chart&#10;&#10;Description automatically generated">
            <a:extLst>
              <a:ext uri="{FF2B5EF4-FFF2-40B4-BE49-F238E27FC236}">
                <a16:creationId xmlns:a16="http://schemas.microsoft.com/office/drawing/2014/main" id="{18F587B9-1C67-4332-8D3A-39FAD3C46F24}"/>
              </a:ext>
            </a:extLst>
          </p:cNvPr>
          <p:cNvPicPr>
            <a:picLocks noChangeAspect="1"/>
          </p:cNvPicPr>
          <p:nvPr/>
        </p:nvPicPr>
        <p:blipFill>
          <a:blip r:embed="rId2"/>
          <a:stretch>
            <a:fillRect/>
          </a:stretch>
        </p:blipFill>
        <p:spPr>
          <a:xfrm>
            <a:off x="422853" y="1427685"/>
            <a:ext cx="11484107" cy="4393407"/>
          </a:xfrm>
          <a:prstGeom prst="rect">
            <a:avLst/>
          </a:prstGeom>
        </p:spPr>
      </p:pic>
      <p:sp>
        <p:nvSpPr>
          <p:cNvPr id="11" name="TextBox 10">
            <a:extLst>
              <a:ext uri="{FF2B5EF4-FFF2-40B4-BE49-F238E27FC236}">
                <a16:creationId xmlns:a16="http://schemas.microsoft.com/office/drawing/2014/main" id="{8702E19D-D95A-491A-89D2-599A0A4B5DC6}"/>
              </a:ext>
            </a:extLst>
          </p:cNvPr>
          <p:cNvSpPr txBox="1"/>
          <p:nvPr/>
        </p:nvSpPr>
        <p:spPr>
          <a:xfrm>
            <a:off x="544286" y="6150429"/>
            <a:ext cx="7947112" cy="369332"/>
          </a:xfrm>
          <a:prstGeom prst="rect">
            <a:avLst/>
          </a:prstGeom>
          <a:noFill/>
        </p:spPr>
        <p:txBody>
          <a:bodyPr wrap="none" rtlCol="0">
            <a:spAutoFit/>
          </a:bodyPr>
          <a:lstStyle/>
          <a:p>
            <a:r>
              <a:rPr lang="en-GB" dirty="0"/>
              <a:t>* Less important that differences between models (except at very lowest pressures)</a:t>
            </a:r>
          </a:p>
        </p:txBody>
      </p:sp>
      <p:sp>
        <p:nvSpPr>
          <p:cNvPr id="2" name="Rectangle 1">
            <a:extLst>
              <a:ext uri="{FF2B5EF4-FFF2-40B4-BE49-F238E27FC236}">
                <a16:creationId xmlns:a16="http://schemas.microsoft.com/office/drawing/2014/main" id="{A58011F5-F008-448F-B614-2C9B63055FCE}"/>
              </a:ext>
            </a:extLst>
          </p:cNvPr>
          <p:cNvSpPr/>
          <p:nvPr/>
        </p:nvSpPr>
        <p:spPr>
          <a:xfrm>
            <a:off x="4378145" y="1939375"/>
            <a:ext cx="3678621"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203680B-83CA-4133-A9B9-FF68E8DFC505}"/>
              </a:ext>
            </a:extLst>
          </p:cNvPr>
          <p:cNvSpPr/>
          <p:nvPr/>
        </p:nvSpPr>
        <p:spPr>
          <a:xfrm>
            <a:off x="8056766" y="2022805"/>
            <a:ext cx="3934276"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931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31F651-8F45-458F-B1BA-7B5C451EDCD7}"/>
              </a:ext>
            </a:extLst>
          </p:cNvPr>
          <p:cNvSpPr txBox="1"/>
          <p:nvPr/>
        </p:nvSpPr>
        <p:spPr>
          <a:xfrm>
            <a:off x="422853" y="950631"/>
            <a:ext cx="4631717" cy="477054"/>
          </a:xfrm>
          <a:prstGeom prst="rect">
            <a:avLst/>
          </a:prstGeom>
          <a:noFill/>
        </p:spPr>
        <p:txBody>
          <a:bodyPr wrap="none" rtlCol="0">
            <a:spAutoFit/>
          </a:bodyPr>
          <a:lstStyle/>
          <a:p>
            <a:r>
              <a:rPr lang="en-GB" sz="2500" b="1" dirty="0"/>
              <a:t>Scenario 2: Arc-related water loss</a:t>
            </a:r>
          </a:p>
        </p:txBody>
      </p:sp>
      <p:sp>
        <p:nvSpPr>
          <p:cNvPr id="5" name="TextBox 4">
            <a:extLst>
              <a:ext uri="{FF2B5EF4-FFF2-40B4-BE49-F238E27FC236}">
                <a16:creationId xmlns:a16="http://schemas.microsoft.com/office/drawing/2014/main" id="{F2CFBB16-2107-4033-9AA1-B6AEB0B53A97}"/>
              </a:ext>
            </a:extLst>
          </p:cNvPr>
          <p:cNvSpPr txBox="1"/>
          <p:nvPr/>
        </p:nvSpPr>
        <p:spPr>
          <a:xfrm>
            <a:off x="0" y="-72675"/>
            <a:ext cx="12192000" cy="707886"/>
          </a:xfrm>
          <a:prstGeom prst="rect">
            <a:avLst/>
          </a:prstGeom>
          <a:solidFill>
            <a:schemeClr val="accent6">
              <a:lumMod val="20000"/>
              <a:lumOff val="80000"/>
            </a:schemeClr>
          </a:solidFill>
        </p:spPr>
        <p:txBody>
          <a:bodyPr wrap="square" rtlCol="0">
            <a:spAutoFit/>
          </a:bodyPr>
          <a:lstStyle/>
          <a:p>
            <a:pPr algn="ctr"/>
            <a:r>
              <a:rPr lang="en-US" sz="4000" b="1" dirty="0"/>
              <a:t>Sensitivity to diffusive H</a:t>
            </a:r>
            <a:r>
              <a:rPr lang="en-US" sz="2500" b="1" dirty="0"/>
              <a:t>2</a:t>
            </a:r>
            <a:r>
              <a:rPr lang="en-US" sz="4000" b="1" dirty="0"/>
              <a:t>O-loss</a:t>
            </a:r>
          </a:p>
        </p:txBody>
      </p:sp>
      <p:sp>
        <p:nvSpPr>
          <p:cNvPr id="11" name="TextBox 10">
            <a:extLst>
              <a:ext uri="{FF2B5EF4-FFF2-40B4-BE49-F238E27FC236}">
                <a16:creationId xmlns:a16="http://schemas.microsoft.com/office/drawing/2014/main" id="{8702E19D-D95A-491A-89D2-599A0A4B5DC6}"/>
              </a:ext>
            </a:extLst>
          </p:cNvPr>
          <p:cNvSpPr txBox="1"/>
          <p:nvPr/>
        </p:nvSpPr>
        <p:spPr>
          <a:xfrm>
            <a:off x="544286" y="6150429"/>
            <a:ext cx="9782678" cy="369332"/>
          </a:xfrm>
          <a:prstGeom prst="rect">
            <a:avLst/>
          </a:prstGeom>
          <a:noFill/>
        </p:spPr>
        <p:txBody>
          <a:bodyPr wrap="none" rtlCol="0">
            <a:spAutoFit/>
          </a:bodyPr>
          <a:lstStyle/>
          <a:p>
            <a:r>
              <a:rPr lang="en-GB" dirty="0"/>
              <a:t>* Much more important than model choice at low pressures, comparable at lower crustal conditions….</a:t>
            </a:r>
          </a:p>
        </p:txBody>
      </p:sp>
      <p:pic>
        <p:nvPicPr>
          <p:cNvPr id="3" name="Picture 2" descr="Chart&#10;&#10;Description automatically generated">
            <a:extLst>
              <a:ext uri="{FF2B5EF4-FFF2-40B4-BE49-F238E27FC236}">
                <a16:creationId xmlns:a16="http://schemas.microsoft.com/office/drawing/2014/main" id="{1630705F-6669-47C3-8081-13AF7F40030B}"/>
              </a:ext>
            </a:extLst>
          </p:cNvPr>
          <p:cNvPicPr>
            <a:picLocks noChangeAspect="1"/>
          </p:cNvPicPr>
          <p:nvPr/>
        </p:nvPicPr>
        <p:blipFill>
          <a:blip r:embed="rId2"/>
          <a:stretch>
            <a:fillRect/>
          </a:stretch>
        </p:blipFill>
        <p:spPr>
          <a:xfrm>
            <a:off x="-67762" y="1569200"/>
            <a:ext cx="11836909" cy="4058715"/>
          </a:xfrm>
          <a:prstGeom prst="rect">
            <a:avLst/>
          </a:prstGeom>
        </p:spPr>
      </p:pic>
      <p:sp>
        <p:nvSpPr>
          <p:cNvPr id="6" name="Rectangle 5">
            <a:extLst>
              <a:ext uri="{FF2B5EF4-FFF2-40B4-BE49-F238E27FC236}">
                <a16:creationId xmlns:a16="http://schemas.microsoft.com/office/drawing/2014/main" id="{C72075FF-EBFB-4AFA-A222-FC9617212A13}"/>
              </a:ext>
            </a:extLst>
          </p:cNvPr>
          <p:cNvSpPr/>
          <p:nvPr/>
        </p:nvSpPr>
        <p:spPr>
          <a:xfrm>
            <a:off x="4125896" y="1569200"/>
            <a:ext cx="3821625"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B2DAB18-36FF-4909-9F5A-03886D2E7F58}"/>
              </a:ext>
            </a:extLst>
          </p:cNvPr>
          <p:cNvSpPr/>
          <p:nvPr/>
        </p:nvSpPr>
        <p:spPr>
          <a:xfrm>
            <a:off x="8088923" y="1617079"/>
            <a:ext cx="3537219" cy="3962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842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Calculating Saturation Pressures</a:t>
            </a:r>
          </a:p>
        </p:txBody>
      </p:sp>
      <p:sp>
        <p:nvSpPr>
          <p:cNvPr id="2" name="TextBox 1">
            <a:extLst>
              <a:ext uri="{FF2B5EF4-FFF2-40B4-BE49-F238E27FC236}">
                <a16:creationId xmlns:a16="http://schemas.microsoft.com/office/drawing/2014/main" id="{AD234B59-89CB-486F-9B98-275A15CA3DEB}"/>
              </a:ext>
            </a:extLst>
          </p:cNvPr>
          <p:cNvSpPr txBox="1"/>
          <p:nvPr/>
        </p:nvSpPr>
        <p:spPr>
          <a:xfrm>
            <a:off x="650440" y="648009"/>
            <a:ext cx="4680384" cy="477054"/>
          </a:xfrm>
          <a:prstGeom prst="rect">
            <a:avLst/>
          </a:prstGeom>
          <a:noFill/>
        </p:spPr>
        <p:txBody>
          <a:bodyPr wrap="none" rtlCol="0">
            <a:spAutoFit/>
          </a:bodyPr>
          <a:lstStyle/>
          <a:p>
            <a:r>
              <a:rPr lang="en-GB" sz="2500" dirty="0"/>
              <a:t>VolatileCalc – SiO</a:t>
            </a:r>
            <a:r>
              <a:rPr lang="en-GB" sz="1500" dirty="0"/>
              <a:t>2</a:t>
            </a:r>
            <a:r>
              <a:rPr lang="en-GB" sz="2500" dirty="0"/>
              <a:t>, Temp, H</a:t>
            </a:r>
            <a:r>
              <a:rPr lang="en-GB" sz="1500" dirty="0"/>
              <a:t>2</a:t>
            </a:r>
            <a:r>
              <a:rPr lang="en-GB" sz="2500" dirty="0"/>
              <a:t>O, CO</a:t>
            </a:r>
            <a:r>
              <a:rPr lang="en-GB" sz="1500" dirty="0"/>
              <a:t>2</a:t>
            </a:r>
          </a:p>
        </p:txBody>
      </p:sp>
      <p:pic>
        <p:nvPicPr>
          <p:cNvPr id="11" name="Picture 10" descr="Graphical user interface&#10;&#10;Description automatically generated">
            <a:extLst>
              <a:ext uri="{FF2B5EF4-FFF2-40B4-BE49-F238E27FC236}">
                <a16:creationId xmlns:a16="http://schemas.microsoft.com/office/drawing/2014/main" id="{E7044315-A9B1-495D-8657-BFACAA10A0C5}"/>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2068" r="53504" b="6605"/>
          <a:stretch/>
        </p:blipFill>
        <p:spPr>
          <a:xfrm>
            <a:off x="772121" y="1729355"/>
            <a:ext cx="3596678" cy="2779145"/>
          </a:xfrm>
          <a:prstGeom prst="rect">
            <a:avLst/>
          </a:prstGeom>
        </p:spPr>
      </p:pic>
      <p:sp>
        <p:nvSpPr>
          <p:cNvPr id="3" name="TextBox 2">
            <a:extLst>
              <a:ext uri="{FF2B5EF4-FFF2-40B4-BE49-F238E27FC236}">
                <a16:creationId xmlns:a16="http://schemas.microsoft.com/office/drawing/2014/main" id="{375B1F3C-0A19-409C-99AE-B8854D3A447C}"/>
              </a:ext>
            </a:extLst>
          </p:cNvPr>
          <p:cNvSpPr txBox="1"/>
          <p:nvPr/>
        </p:nvSpPr>
        <p:spPr>
          <a:xfrm>
            <a:off x="607897" y="1165627"/>
            <a:ext cx="6605911" cy="477054"/>
          </a:xfrm>
          <a:prstGeom prst="rect">
            <a:avLst/>
          </a:prstGeom>
          <a:noFill/>
        </p:spPr>
        <p:txBody>
          <a:bodyPr wrap="none" rtlCol="0">
            <a:spAutoFit/>
          </a:bodyPr>
          <a:lstStyle/>
          <a:p>
            <a:r>
              <a:rPr lang="en-GB" sz="2500" dirty="0"/>
              <a:t>More recent models = 8-9 oxides, Temp, H</a:t>
            </a:r>
            <a:r>
              <a:rPr lang="en-GB" sz="1500" dirty="0"/>
              <a:t>2</a:t>
            </a:r>
            <a:r>
              <a:rPr lang="en-GB" sz="2500" dirty="0"/>
              <a:t>O, CO</a:t>
            </a:r>
            <a:r>
              <a:rPr lang="en-GB" sz="1500" dirty="0"/>
              <a:t>2</a:t>
            </a:r>
            <a:endParaRPr lang="en-GB" sz="2500" dirty="0"/>
          </a:p>
        </p:txBody>
      </p:sp>
      <p:sp>
        <p:nvSpPr>
          <p:cNvPr id="6" name="TextBox 5">
            <a:extLst>
              <a:ext uri="{FF2B5EF4-FFF2-40B4-BE49-F238E27FC236}">
                <a16:creationId xmlns:a16="http://schemas.microsoft.com/office/drawing/2014/main" id="{2183FD07-2799-4373-AD01-C2418C7211C6}"/>
              </a:ext>
            </a:extLst>
          </p:cNvPr>
          <p:cNvSpPr txBox="1"/>
          <p:nvPr/>
        </p:nvSpPr>
        <p:spPr>
          <a:xfrm>
            <a:off x="5012235" y="2400300"/>
            <a:ext cx="2953244" cy="477054"/>
          </a:xfrm>
          <a:prstGeom prst="rect">
            <a:avLst/>
          </a:prstGeom>
          <a:noFill/>
        </p:spPr>
        <p:txBody>
          <a:bodyPr wrap="none" rtlCol="0">
            <a:spAutoFit/>
          </a:bodyPr>
          <a:lstStyle/>
          <a:p>
            <a:r>
              <a:rPr lang="en-GB" sz="2500" dirty="0"/>
              <a:t>N=103 from Fissure 8</a:t>
            </a:r>
          </a:p>
        </p:txBody>
      </p:sp>
      <p:sp>
        <p:nvSpPr>
          <p:cNvPr id="13" name="TextBox 12">
            <a:extLst>
              <a:ext uri="{FF2B5EF4-FFF2-40B4-BE49-F238E27FC236}">
                <a16:creationId xmlns:a16="http://schemas.microsoft.com/office/drawing/2014/main" id="{33375F91-F4CA-4171-BF66-B40C0504AE39}"/>
              </a:ext>
            </a:extLst>
          </p:cNvPr>
          <p:cNvSpPr txBox="1"/>
          <p:nvPr/>
        </p:nvSpPr>
        <p:spPr>
          <a:xfrm>
            <a:off x="607897" y="5157951"/>
            <a:ext cx="4833374" cy="477054"/>
          </a:xfrm>
          <a:prstGeom prst="rect">
            <a:avLst/>
          </a:prstGeom>
          <a:noFill/>
        </p:spPr>
        <p:txBody>
          <a:bodyPr wrap="none" rtlCol="0">
            <a:spAutoFit/>
          </a:bodyPr>
          <a:lstStyle/>
          <a:p>
            <a:r>
              <a:rPr lang="en-GB" sz="2500" dirty="0"/>
              <a:t>103*12 = 1236 hand-typed inputs!</a:t>
            </a:r>
          </a:p>
        </p:txBody>
      </p:sp>
      <p:sp>
        <p:nvSpPr>
          <p:cNvPr id="17" name="TextBox 16">
            <a:extLst>
              <a:ext uri="{FF2B5EF4-FFF2-40B4-BE49-F238E27FC236}">
                <a16:creationId xmlns:a16="http://schemas.microsoft.com/office/drawing/2014/main" id="{F4B8AC92-6D05-4483-AAC4-CE08ED64C60D}"/>
              </a:ext>
            </a:extLst>
          </p:cNvPr>
          <p:cNvSpPr txBox="1"/>
          <p:nvPr/>
        </p:nvSpPr>
        <p:spPr>
          <a:xfrm>
            <a:off x="598567" y="6284456"/>
            <a:ext cx="2504725" cy="477054"/>
          </a:xfrm>
          <a:prstGeom prst="rect">
            <a:avLst/>
          </a:prstGeom>
          <a:noFill/>
        </p:spPr>
        <p:txBody>
          <a:bodyPr wrap="none" rtlCol="0">
            <a:spAutoFit/>
          </a:bodyPr>
          <a:lstStyle/>
          <a:p>
            <a:r>
              <a:rPr lang="en-GB" sz="2500" b="1" dirty="0"/>
              <a:t>For just 1 model! </a:t>
            </a:r>
          </a:p>
        </p:txBody>
      </p:sp>
      <p:sp>
        <p:nvSpPr>
          <p:cNvPr id="18" name="Rectangle 17">
            <a:extLst>
              <a:ext uri="{FF2B5EF4-FFF2-40B4-BE49-F238E27FC236}">
                <a16:creationId xmlns:a16="http://schemas.microsoft.com/office/drawing/2014/main" id="{654422E2-E00D-4385-B2B9-49588D50606B}"/>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39938" name="Picture 2" descr="Daily Squee - typing - Cute Animals in the Cutest Pictures Ever and even  cuter baby animals - Cute Animals - Cute Baby Animals - Cute Animal  Pictures - Animal Gifs - GIF Animals - Cheezburger">
            <a:extLst>
              <a:ext uri="{FF2B5EF4-FFF2-40B4-BE49-F238E27FC236}">
                <a16:creationId xmlns:a16="http://schemas.microsoft.com/office/drawing/2014/main" id="{6D8346C9-4A33-4D29-B5F2-2D04AD56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676" y="1802151"/>
            <a:ext cx="3942443" cy="263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3"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BD8149-5B03-4BFB-A897-B2F50583DA2E}"/>
              </a:ext>
            </a:extLst>
          </p:cNvPr>
          <p:cNvSpPr/>
          <p:nvPr/>
        </p:nvSpPr>
        <p:spPr>
          <a:xfrm>
            <a:off x="-1" y="-13026"/>
            <a:ext cx="12192000" cy="614925"/>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VESIcal - An Open-Source Python3 Approach</a:t>
            </a:r>
          </a:p>
        </p:txBody>
      </p:sp>
      <p:pic>
        <p:nvPicPr>
          <p:cNvPr id="8" name="Picture 7">
            <a:extLst>
              <a:ext uri="{FF2B5EF4-FFF2-40B4-BE49-F238E27FC236}">
                <a16:creationId xmlns:a16="http://schemas.microsoft.com/office/drawing/2014/main" id="{6076FA2E-BE96-4D4F-89E3-8BBB2B43B086}"/>
              </a:ext>
            </a:extLst>
          </p:cNvPr>
          <p:cNvPicPr>
            <a:picLocks noChangeAspect="1"/>
          </p:cNvPicPr>
          <p:nvPr/>
        </p:nvPicPr>
        <p:blipFill rotWithShape="1">
          <a:blip r:embed="rId2"/>
          <a:srcRect l="4375" t="23961" r="11263" b="20707"/>
          <a:stretch/>
        </p:blipFill>
        <p:spPr>
          <a:xfrm>
            <a:off x="0" y="1555282"/>
            <a:ext cx="10285413" cy="323850"/>
          </a:xfrm>
          <a:prstGeom prst="rect">
            <a:avLst/>
          </a:prstGeom>
        </p:spPr>
      </p:pic>
      <p:pic>
        <p:nvPicPr>
          <p:cNvPr id="13" name="Picture 12">
            <a:extLst>
              <a:ext uri="{FF2B5EF4-FFF2-40B4-BE49-F238E27FC236}">
                <a16:creationId xmlns:a16="http://schemas.microsoft.com/office/drawing/2014/main" id="{EB4E6AC9-4C78-4781-9010-894797ECE8E2}"/>
              </a:ext>
            </a:extLst>
          </p:cNvPr>
          <p:cNvPicPr>
            <a:picLocks noChangeAspect="1"/>
          </p:cNvPicPr>
          <p:nvPr/>
        </p:nvPicPr>
        <p:blipFill rotWithShape="1">
          <a:blip r:embed="rId3"/>
          <a:srcRect t="45161"/>
          <a:stretch/>
        </p:blipFill>
        <p:spPr>
          <a:xfrm>
            <a:off x="-1" y="3944356"/>
            <a:ext cx="10706100" cy="323851"/>
          </a:xfrm>
          <a:prstGeom prst="rect">
            <a:avLst/>
          </a:prstGeom>
        </p:spPr>
      </p:pic>
      <p:pic>
        <p:nvPicPr>
          <p:cNvPr id="20" name="Picture 19">
            <a:extLst>
              <a:ext uri="{FF2B5EF4-FFF2-40B4-BE49-F238E27FC236}">
                <a16:creationId xmlns:a16="http://schemas.microsoft.com/office/drawing/2014/main" id="{C4B0D58B-6C20-473A-9E34-3E9C0B28FF1E}"/>
              </a:ext>
            </a:extLst>
          </p:cNvPr>
          <p:cNvPicPr>
            <a:picLocks noChangeAspect="1"/>
          </p:cNvPicPr>
          <p:nvPr/>
        </p:nvPicPr>
        <p:blipFill>
          <a:blip r:embed="rId4"/>
          <a:stretch>
            <a:fillRect/>
          </a:stretch>
        </p:blipFill>
        <p:spPr>
          <a:xfrm>
            <a:off x="-53990" y="4443421"/>
            <a:ext cx="13455352" cy="614924"/>
          </a:xfrm>
          <a:prstGeom prst="rect">
            <a:avLst/>
          </a:prstGeom>
        </p:spPr>
      </p:pic>
      <p:pic>
        <p:nvPicPr>
          <p:cNvPr id="24" name="Picture 23">
            <a:extLst>
              <a:ext uri="{FF2B5EF4-FFF2-40B4-BE49-F238E27FC236}">
                <a16:creationId xmlns:a16="http://schemas.microsoft.com/office/drawing/2014/main" id="{87F1A26E-4875-40FF-A2BD-1B236546184E}"/>
              </a:ext>
            </a:extLst>
          </p:cNvPr>
          <p:cNvPicPr>
            <a:picLocks noChangeAspect="1"/>
          </p:cNvPicPr>
          <p:nvPr/>
        </p:nvPicPr>
        <p:blipFill>
          <a:blip r:embed="rId5"/>
          <a:stretch>
            <a:fillRect/>
          </a:stretch>
        </p:blipFill>
        <p:spPr>
          <a:xfrm>
            <a:off x="0" y="5192701"/>
            <a:ext cx="12192000" cy="521431"/>
          </a:xfrm>
          <a:prstGeom prst="rect">
            <a:avLst/>
          </a:prstGeom>
        </p:spPr>
      </p:pic>
      <p:sp>
        <p:nvSpPr>
          <p:cNvPr id="25" name="TextBox 24">
            <a:extLst>
              <a:ext uri="{FF2B5EF4-FFF2-40B4-BE49-F238E27FC236}">
                <a16:creationId xmlns:a16="http://schemas.microsoft.com/office/drawing/2014/main" id="{131A82B3-943F-45B5-BC29-7092EE6E5664}"/>
              </a:ext>
            </a:extLst>
          </p:cNvPr>
          <p:cNvSpPr txBox="1"/>
          <p:nvPr/>
        </p:nvSpPr>
        <p:spPr>
          <a:xfrm>
            <a:off x="2517208" y="5740940"/>
            <a:ext cx="5671681" cy="1061829"/>
          </a:xfrm>
          <a:prstGeom prst="rect">
            <a:avLst/>
          </a:prstGeom>
          <a:noFill/>
        </p:spPr>
        <p:txBody>
          <a:bodyPr wrap="none" rtlCol="0">
            <a:spAutoFit/>
          </a:bodyPr>
          <a:lstStyle/>
          <a:p>
            <a:pPr algn="ctr"/>
            <a:r>
              <a:rPr lang="en-GB" sz="2100" b="1" dirty="0"/>
              <a:t>VESIcal part I – Kayla Iacovino, Simon Matthews,</a:t>
            </a:r>
          </a:p>
          <a:p>
            <a:pPr algn="ctr"/>
            <a:r>
              <a:rPr lang="en-GB" sz="2100" b="1" dirty="0"/>
              <a:t> Penny Wieser, Gordon Moore, Florence </a:t>
            </a:r>
            <a:r>
              <a:rPr lang="en-GB" sz="2100" b="1" dirty="0" err="1"/>
              <a:t>Begue</a:t>
            </a:r>
            <a:r>
              <a:rPr lang="en-GB" sz="2100" b="1" dirty="0"/>
              <a:t> </a:t>
            </a:r>
          </a:p>
          <a:p>
            <a:pPr algn="ctr"/>
            <a:r>
              <a:rPr lang="en-GB" sz="2100" b="1" dirty="0"/>
              <a:t>Earth and Space Science 2021</a:t>
            </a:r>
          </a:p>
        </p:txBody>
      </p:sp>
      <p:sp>
        <p:nvSpPr>
          <p:cNvPr id="27" name="Rectangle 26">
            <a:extLst>
              <a:ext uri="{FF2B5EF4-FFF2-40B4-BE49-F238E27FC236}">
                <a16:creationId xmlns:a16="http://schemas.microsoft.com/office/drawing/2014/main" id="{B2401A40-F43E-49D1-B5DE-B8D8E5F39DA1}"/>
              </a:ext>
            </a:extLst>
          </p:cNvPr>
          <p:cNvSpPr/>
          <p:nvPr/>
        </p:nvSpPr>
        <p:spPr>
          <a:xfrm>
            <a:off x="10325100" y="5597808"/>
            <a:ext cx="1866900" cy="128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Put zoom </a:t>
            </a:r>
          </a:p>
          <a:p>
            <a:pPr algn="ctr"/>
            <a:r>
              <a:rPr lang="en-GB" dirty="0"/>
              <a:t>box here!</a:t>
            </a:r>
          </a:p>
        </p:txBody>
      </p:sp>
      <p:pic>
        <p:nvPicPr>
          <p:cNvPr id="4" name="Picture 3">
            <a:extLst>
              <a:ext uri="{FF2B5EF4-FFF2-40B4-BE49-F238E27FC236}">
                <a16:creationId xmlns:a16="http://schemas.microsoft.com/office/drawing/2014/main" id="{093B5A22-17CC-4D9D-89CB-A77AAB72B72C}"/>
              </a:ext>
            </a:extLst>
          </p:cNvPr>
          <p:cNvPicPr>
            <a:picLocks noChangeAspect="1"/>
          </p:cNvPicPr>
          <p:nvPr/>
        </p:nvPicPr>
        <p:blipFill>
          <a:blip r:embed="rId6"/>
          <a:stretch>
            <a:fillRect/>
          </a:stretch>
        </p:blipFill>
        <p:spPr>
          <a:xfrm>
            <a:off x="113347" y="2235725"/>
            <a:ext cx="11023600" cy="1323151"/>
          </a:xfrm>
          <a:prstGeom prst="rect">
            <a:avLst/>
          </a:prstGeom>
        </p:spPr>
      </p:pic>
      <p:pic>
        <p:nvPicPr>
          <p:cNvPr id="1026" name="Picture 2" descr="Image">
            <a:extLst>
              <a:ext uri="{FF2B5EF4-FFF2-40B4-BE49-F238E27FC236}">
                <a16:creationId xmlns:a16="http://schemas.microsoft.com/office/drawing/2014/main" id="{216E908D-CA19-4412-B709-20F05B24D8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912"/>
          <a:stretch/>
        </p:blipFill>
        <p:spPr bwMode="auto">
          <a:xfrm>
            <a:off x="10762561" y="601898"/>
            <a:ext cx="1429439" cy="1447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may contain: Simon Matthews">
            <a:extLst>
              <a:ext uri="{FF2B5EF4-FFF2-40B4-BE49-F238E27FC236}">
                <a16:creationId xmlns:a16="http://schemas.microsoft.com/office/drawing/2014/main" id="{B733E8CB-BD17-4DFE-A789-EB04517944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3195" y="2046400"/>
            <a:ext cx="1701800" cy="170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0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02E1-E4AB-F346-A3DC-5389115DB210}"/>
              </a:ext>
            </a:extLst>
          </p:cNvPr>
          <p:cNvSpPr>
            <a:spLocks noGrp="1"/>
          </p:cNvSpPr>
          <p:nvPr>
            <p:ph type="title"/>
          </p:nvPr>
        </p:nvSpPr>
        <p:spPr>
          <a:xfrm>
            <a:off x="399393" y="365126"/>
            <a:ext cx="11319641" cy="654378"/>
          </a:xfrm>
        </p:spPr>
        <p:txBody>
          <a:bodyPr>
            <a:normAutofit fontScale="90000"/>
          </a:bodyPr>
          <a:lstStyle/>
          <a:p>
            <a:r>
              <a:rPr lang="en-IS" dirty="0"/>
              <a:t>Why (did we make VESIcal in) python?</a:t>
            </a:r>
          </a:p>
        </p:txBody>
      </p:sp>
      <p:pic>
        <p:nvPicPr>
          <p:cNvPr id="1026" name="Picture 2">
            <a:extLst>
              <a:ext uri="{FF2B5EF4-FFF2-40B4-BE49-F238E27FC236}">
                <a16:creationId xmlns:a16="http://schemas.microsoft.com/office/drawing/2014/main" id="{B4A5097B-B456-404B-82F1-D3C35E0C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966" y="1127227"/>
            <a:ext cx="4393068" cy="14782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F39A5D-50A0-C547-A65C-5356138D360F}"/>
              </a:ext>
            </a:extLst>
          </p:cNvPr>
          <p:cNvSpPr txBox="1"/>
          <p:nvPr/>
        </p:nvSpPr>
        <p:spPr>
          <a:xfrm>
            <a:off x="525517" y="1219200"/>
            <a:ext cx="6800449" cy="5262979"/>
          </a:xfrm>
          <a:prstGeom prst="rect">
            <a:avLst/>
          </a:prstGeom>
          <a:noFill/>
        </p:spPr>
        <p:txBody>
          <a:bodyPr wrap="square" rtlCol="0">
            <a:spAutoFit/>
          </a:bodyPr>
          <a:lstStyle/>
          <a:p>
            <a:r>
              <a:rPr lang="en-IS" sz="2400" b="1" dirty="0"/>
              <a:t>Programming Language</a:t>
            </a:r>
          </a:p>
          <a:p>
            <a:r>
              <a:rPr lang="en-IS" sz="2400" dirty="0"/>
              <a:t>Way of writing instructions for a computer to follow- e.g., for telling a computer how to do things</a:t>
            </a:r>
          </a:p>
          <a:p>
            <a:endParaRPr lang="en-IS" sz="2400" dirty="0"/>
          </a:p>
          <a:p>
            <a:r>
              <a:rPr lang="en-IS" sz="2400" b="1" dirty="0"/>
              <a:t>Widely Used (in science + beyond)</a:t>
            </a:r>
          </a:p>
          <a:p>
            <a:r>
              <a:rPr lang="en-IS" sz="2400" dirty="0"/>
              <a:t>LOTS of (scientific) tools (and help to use them) available</a:t>
            </a:r>
          </a:p>
          <a:p>
            <a:endParaRPr lang="en-IS" sz="2400" dirty="0"/>
          </a:p>
          <a:p>
            <a:r>
              <a:rPr lang="en-IS" sz="2400" b="1" dirty="0"/>
              <a:t>Powerful</a:t>
            </a:r>
          </a:p>
          <a:p>
            <a:r>
              <a:rPr lang="en-IS" sz="2400" dirty="0"/>
              <a:t>If a computer can do it then python can tell it how!</a:t>
            </a:r>
          </a:p>
          <a:p>
            <a:endParaRPr lang="en-IS" sz="2400" dirty="0"/>
          </a:p>
          <a:p>
            <a:r>
              <a:rPr lang="en-IS" sz="2400" b="1" dirty="0"/>
              <a:t>Free &amp; Open Source</a:t>
            </a:r>
          </a:p>
          <a:p>
            <a:r>
              <a:rPr lang="en-IS" sz="2400" dirty="0"/>
              <a:t>Anyone can use it, and everything is (in principle) totally transparent</a:t>
            </a:r>
          </a:p>
        </p:txBody>
      </p:sp>
      <p:sp>
        <p:nvSpPr>
          <p:cNvPr id="7" name="TextBox 6">
            <a:extLst>
              <a:ext uri="{FF2B5EF4-FFF2-40B4-BE49-F238E27FC236}">
                <a16:creationId xmlns:a16="http://schemas.microsoft.com/office/drawing/2014/main" id="{1209934A-1650-6B46-9382-51BB75AC5F8B}"/>
              </a:ext>
            </a:extLst>
          </p:cNvPr>
          <p:cNvSpPr txBox="1"/>
          <p:nvPr/>
        </p:nvSpPr>
        <p:spPr>
          <a:xfrm>
            <a:off x="7533563" y="2796409"/>
            <a:ext cx="4393067" cy="3046988"/>
          </a:xfrm>
          <a:prstGeom prst="rect">
            <a:avLst/>
          </a:prstGeom>
          <a:noFill/>
        </p:spPr>
        <p:txBody>
          <a:bodyPr wrap="square" rtlCol="0">
            <a:spAutoFit/>
          </a:bodyPr>
          <a:lstStyle/>
          <a:p>
            <a:r>
              <a:rPr lang="en-IS" sz="2400" b="1" dirty="0"/>
              <a:t>Why Open Source?</a:t>
            </a:r>
          </a:p>
          <a:p>
            <a:pPr marL="457200" indent="-457200">
              <a:buFont typeface="+mj-lt"/>
              <a:buAutoNum type="arabicPeriod"/>
            </a:pPr>
            <a:r>
              <a:rPr lang="en-IS" sz="2400" dirty="0"/>
              <a:t>Transparent- you can see exactly what goes into the results!</a:t>
            </a:r>
          </a:p>
          <a:p>
            <a:pPr marL="457200" indent="-457200">
              <a:buFont typeface="+mj-lt"/>
              <a:buAutoNum type="arabicPeriod"/>
            </a:pPr>
            <a:r>
              <a:rPr lang="en-IS" sz="2400" dirty="0"/>
              <a:t>Encourages collaboration- let us know if you want to add a feature or you spot a bug!</a:t>
            </a:r>
          </a:p>
          <a:p>
            <a:pPr marL="457200" indent="-457200">
              <a:buFont typeface="+mj-lt"/>
              <a:buAutoNum type="arabicPeriod"/>
            </a:pPr>
            <a:r>
              <a:rPr lang="en-IS" sz="2400" dirty="0"/>
              <a:t>No re-inventing the wheel</a:t>
            </a:r>
          </a:p>
        </p:txBody>
      </p:sp>
    </p:spTree>
    <p:extLst>
      <p:ext uri="{BB962C8B-B14F-4D97-AF65-F5344CB8AC3E}">
        <p14:creationId xmlns:p14="http://schemas.microsoft.com/office/powerpoint/2010/main" val="37547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6891</TotalTime>
  <Words>2970</Words>
  <Application>Microsoft Macintosh PowerPoint</Application>
  <PresentationFormat>Widescreen</PresentationFormat>
  <Paragraphs>340</Paragraphs>
  <Slides>62</Slides>
  <Notes>30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Cambria Math</vt:lpstr>
      <vt:lpstr>Office Theme</vt:lpstr>
      <vt:lpstr>VESIcal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(did we make VESIcal in) python?</vt:lpstr>
      <vt:lpstr>But why not use (VESIcal through) a GUI/text interface?</vt:lpstr>
      <vt:lpstr>Is this flexibility useful?</vt:lpstr>
      <vt:lpstr>Jupyter Notebooks</vt:lpstr>
      <vt:lpstr>PowerPoint Presentation</vt:lpstr>
      <vt:lpstr>A brief history of solubility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slides if have extra time (doubt 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Wieser, Penny E</dc:creator>
  <cp:lastModifiedBy>Simon William Matthews - RH</cp:lastModifiedBy>
  <cp:revision>46</cp:revision>
  <dcterms:created xsi:type="dcterms:W3CDTF">2021-08-08T15:16:45Z</dcterms:created>
  <dcterms:modified xsi:type="dcterms:W3CDTF">2022-01-11T14:49:43Z</dcterms:modified>
</cp:coreProperties>
</file>